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0" r:id="rId1"/>
  </p:sldMasterIdLst>
  <p:notesMasterIdLst>
    <p:notesMasterId r:id="rId24"/>
  </p:notesMasterIdLst>
  <p:sldIdLst>
    <p:sldId id="256" r:id="rId2"/>
    <p:sldId id="308" r:id="rId3"/>
    <p:sldId id="307" r:id="rId4"/>
    <p:sldId id="313" r:id="rId5"/>
    <p:sldId id="303" r:id="rId6"/>
    <p:sldId id="507" r:id="rId7"/>
    <p:sldId id="508" r:id="rId8"/>
    <p:sldId id="501" r:id="rId9"/>
    <p:sldId id="509" r:id="rId10"/>
    <p:sldId id="284" r:id="rId11"/>
    <p:sldId id="510" r:id="rId12"/>
    <p:sldId id="511" r:id="rId13"/>
    <p:sldId id="290" r:id="rId14"/>
    <p:sldId id="502" r:id="rId15"/>
    <p:sldId id="464" r:id="rId16"/>
    <p:sldId id="512" r:id="rId17"/>
    <p:sldId id="431" r:id="rId18"/>
    <p:sldId id="432" r:id="rId19"/>
    <p:sldId id="505" r:id="rId20"/>
    <p:sldId id="490" r:id="rId21"/>
    <p:sldId id="514" r:id="rId22"/>
    <p:sldId id="513"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C95BAE6-9C4F-4125-8D11-40F850ECB827}" v="3" dt="2025-08-17T23:41:03.45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992" autoAdjust="0"/>
  </p:normalViewPr>
  <p:slideViewPr>
    <p:cSldViewPr snapToGrid="0">
      <p:cViewPr varScale="1">
        <p:scale>
          <a:sx n="51" d="100"/>
          <a:sy n="51" d="100"/>
        </p:scale>
        <p:origin x="1476" y="276"/>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anford Bowman" userId="6ede3e4e1afbea80" providerId="LiveId" clId="{FC95BAE6-9C4F-4125-8D11-40F850ECB827}"/>
    <pc:docChg chg="undo custSel modSld">
      <pc:chgData name="Stanford Bowman" userId="6ede3e4e1afbea80" providerId="LiveId" clId="{FC95BAE6-9C4F-4125-8D11-40F850ECB827}" dt="2025-08-18T02:08:56.916" v="108" actId="1035"/>
      <pc:docMkLst>
        <pc:docMk/>
      </pc:docMkLst>
      <pc:sldChg chg="modSp mod">
        <pc:chgData name="Stanford Bowman" userId="6ede3e4e1afbea80" providerId="LiveId" clId="{FC95BAE6-9C4F-4125-8D11-40F850ECB827}" dt="2025-08-17T23:38:46.874" v="2" actId="121"/>
        <pc:sldMkLst>
          <pc:docMk/>
          <pc:sldMk cId="3200626889" sldId="256"/>
        </pc:sldMkLst>
        <pc:spChg chg="mod">
          <ac:chgData name="Stanford Bowman" userId="6ede3e4e1afbea80" providerId="LiveId" clId="{FC95BAE6-9C4F-4125-8D11-40F850ECB827}" dt="2025-08-17T23:38:46.874" v="2" actId="121"/>
          <ac:spMkLst>
            <pc:docMk/>
            <pc:sldMk cId="3200626889" sldId="256"/>
            <ac:spMk id="10" creationId="{0E4F3DDA-5A6F-E97E-CB32-2692B19FB9B9}"/>
          </ac:spMkLst>
        </pc:spChg>
      </pc:sldChg>
      <pc:sldChg chg="modSp mod modNotesTx">
        <pc:chgData name="Stanford Bowman" userId="6ede3e4e1afbea80" providerId="LiveId" clId="{FC95BAE6-9C4F-4125-8D11-40F850ECB827}" dt="2025-08-17T23:40:26.137" v="28" actId="6549"/>
        <pc:sldMkLst>
          <pc:docMk/>
          <pc:sldMk cId="302755266" sldId="290"/>
        </pc:sldMkLst>
        <pc:spChg chg="mod">
          <ac:chgData name="Stanford Bowman" userId="6ede3e4e1afbea80" providerId="LiveId" clId="{FC95BAE6-9C4F-4125-8D11-40F850ECB827}" dt="2025-08-17T23:39:50.896" v="19" actId="20577"/>
          <ac:spMkLst>
            <pc:docMk/>
            <pc:sldMk cId="302755266" sldId="290"/>
            <ac:spMk id="3" creationId="{BD90AFB3-CDB8-ABB3-27B0-DD2B8D724A92}"/>
          </ac:spMkLst>
        </pc:spChg>
        <pc:spChg chg="mod">
          <ac:chgData name="Stanford Bowman" userId="6ede3e4e1afbea80" providerId="LiveId" clId="{FC95BAE6-9C4F-4125-8D11-40F850ECB827}" dt="2025-08-17T23:40:15.499" v="26" actId="20577"/>
          <ac:spMkLst>
            <pc:docMk/>
            <pc:sldMk cId="302755266" sldId="290"/>
            <ac:spMk id="4" creationId="{6B23B896-0450-1478-E8C2-3F855299224E}"/>
          </ac:spMkLst>
        </pc:spChg>
      </pc:sldChg>
      <pc:sldChg chg="modSp mod modNotesTx">
        <pc:chgData name="Stanford Bowman" userId="6ede3e4e1afbea80" providerId="LiveId" clId="{FC95BAE6-9C4F-4125-8D11-40F850ECB827}" dt="2025-08-18T02:08:56.916" v="108" actId="1035"/>
        <pc:sldMkLst>
          <pc:docMk/>
          <pc:sldMk cId="1613598062" sldId="307"/>
        </pc:sldMkLst>
        <pc:spChg chg="mod">
          <ac:chgData name="Stanford Bowman" userId="6ede3e4e1afbea80" providerId="LiveId" clId="{FC95BAE6-9C4F-4125-8D11-40F850ECB827}" dt="2025-08-17T23:39:17.728" v="7" actId="313"/>
          <ac:spMkLst>
            <pc:docMk/>
            <pc:sldMk cId="1613598062" sldId="307"/>
            <ac:spMk id="4" creationId="{65DE74E9-AA78-46C1-845A-0B72FA8AF35E}"/>
          </ac:spMkLst>
        </pc:spChg>
        <pc:spChg chg="mod">
          <ac:chgData name="Stanford Bowman" userId="6ede3e4e1afbea80" providerId="LiveId" clId="{FC95BAE6-9C4F-4125-8D11-40F850ECB827}" dt="2025-08-17T23:39:00.681" v="5" actId="121"/>
          <ac:spMkLst>
            <pc:docMk/>
            <pc:sldMk cId="1613598062" sldId="307"/>
            <ac:spMk id="11" creationId="{4C482057-5E68-4F5C-A743-EEEFF37166C5}"/>
          </ac:spMkLst>
        </pc:spChg>
        <pc:cxnChg chg="mod">
          <ac:chgData name="Stanford Bowman" userId="6ede3e4e1afbea80" providerId="LiveId" clId="{FC95BAE6-9C4F-4125-8D11-40F850ECB827}" dt="2025-08-18T02:08:56.916" v="108" actId="1035"/>
          <ac:cxnSpMkLst>
            <pc:docMk/>
            <pc:sldMk cId="1613598062" sldId="307"/>
            <ac:cxnSpMk id="12" creationId="{F9568A4E-52BF-4D84-A25F-3C383854E74D}"/>
          </ac:cxnSpMkLst>
        </pc:cxnChg>
        <pc:cxnChg chg="mod">
          <ac:chgData name="Stanford Bowman" userId="6ede3e4e1afbea80" providerId="LiveId" clId="{FC95BAE6-9C4F-4125-8D11-40F850ECB827}" dt="2025-08-18T02:08:52.680" v="103" actId="1036"/>
          <ac:cxnSpMkLst>
            <pc:docMk/>
            <pc:sldMk cId="1613598062" sldId="307"/>
            <ac:cxnSpMk id="13" creationId="{ECC9125B-1E68-40D0-BE55-9DFB948E8AA5}"/>
          </ac:cxnSpMkLst>
        </pc:cxnChg>
      </pc:sldChg>
      <pc:sldChg chg="modNotes">
        <pc:chgData name="Stanford Bowman" userId="6ede3e4e1afbea80" providerId="LiveId" clId="{FC95BAE6-9C4F-4125-8D11-40F850ECB827}" dt="2025-08-17T23:40:05.721" v="20" actId="27636"/>
        <pc:sldMkLst>
          <pc:docMk/>
          <pc:sldMk cId="1145517130" sldId="431"/>
        </pc:sldMkLst>
      </pc:sldChg>
      <pc:sldChg chg="modNotes">
        <pc:chgData name="Stanford Bowman" userId="6ede3e4e1afbea80" providerId="LiveId" clId="{FC95BAE6-9C4F-4125-8D11-40F850ECB827}" dt="2025-08-17T23:40:05.832" v="21" actId="27636"/>
        <pc:sldMkLst>
          <pc:docMk/>
          <pc:sldMk cId="0" sldId="432"/>
        </pc:sldMkLst>
      </pc:sldChg>
      <pc:sldChg chg="modNotes">
        <pc:chgData name="Stanford Bowman" userId="6ede3e4e1afbea80" providerId="LiveId" clId="{FC95BAE6-9C4F-4125-8D11-40F850ECB827}" dt="2025-08-17T23:40:05.929" v="22" actId="27636"/>
        <pc:sldMkLst>
          <pc:docMk/>
          <pc:sldMk cId="2164291554" sldId="490"/>
        </pc:sldMkLst>
      </pc:sldChg>
      <pc:sldChg chg="modSp mod modNotesTx">
        <pc:chgData name="Stanford Bowman" userId="6ede3e4e1afbea80" providerId="LiveId" clId="{FC95BAE6-9C4F-4125-8D11-40F850ECB827}" dt="2025-08-17T23:45:07.885" v="96" actId="313"/>
        <pc:sldMkLst>
          <pc:docMk/>
          <pc:sldMk cId="2241347876" sldId="502"/>
        </pc:sldMkLst>
        <pc:spChg chg="mod">
          <ac:chgData name="Stanford Bowman" userId="6ede3e4e1afbea80" providerId="LiveId" clId="{FC95BAE6-9C4F-4125-8D11-40F850ECB827}" dt="2025-08-17T23:39:40.597" v="15" actId="20577"/>
          <ac:spMkLst>
            <pc:docMk/>
            <pc:sldMk cId="2241347876" sldId="502"/>
            <ac:spMk id="3" creationId="{BD90AFB3-CDB8-ABB3-27B0-DD2B8D724A92}"/>
          </ac:spMkLst>
        </pc:spChg>
        <pc:spChg chg="mod">
          <ac:chgData name="Stanford Bowman" userId="6ede3e4e1afbea80" providerId="LiveId" clId="{FC95BAE6-9C4F-4125-8D11-40F850ECB827}" dt="2025-08-17T23:43:57.774" v="80" actId="313"/>
          <ac:spMkLst>
            <pc:docMk/>
            <pc:sldMk cId="2241347876" sldId="502"/>
            <ac:spMk id="4" creationId="{6B23B896-0450-1478-E8C2-3F855299224E}"/>
          </ac:spMkLst>
        </pc:spChg>
        <pc:spChg chg="mod">
          <ac:chgData name="Stanford Bowman" userId="6ede3e4e1afbea80" providerId="LiveId" clId="{FC95BAE6-9C4F-4125-8D11-40F850ECB827}" dt="2025-08-17T23:44:27.331" v="84" actId="313"/>
          <ac:spMkLst>
            <pc:docMk/>
            <pc:sldMk cId="2241347876" sldId="502"/>
            <ac:spMk id="5" creationId="{30C654AB-A098-10F8-E65C-363BA0977DBC}"/>
          </ac:spMkLst>
        </pc:spChg>
        <pc:spChg chg="mod">
          <ac:chgData name="Stanford Bowman" userId="6ede3e4e1afbea80" providerId="LiveId" clId="{FC95BAE6-9C4F-4125-8D11-40F850ECB827}" dt="2025-08-17T23:45:05.352" v="95" actId="313"/>
          <ac:spMkLst>
            <pc:docMk/>
            <pc:sldMk cId="2241347876" sldId="502"/>
            <ac:spMk id="8" creationId="{05054887-9E33-8BF2-A51E-6FCF9F45C163}"/>
          </ac:spMkLst>
        </pc:spChg>
      </pc:sldChg>
      <pc:sldChg chg="modNotes">
        <pc:chgData name="Stanford Bowman" userId="6ede3e4e1afbea80" providerId="LiveId" clId="{FC95BAE6-9C4F-4125-8D11-40F850ECB827}" dt="2025-08-17T23:40:06.014" v="23" actId="27636"/>
        <pc:sldMkLst>
          <pc:docMk/>
          <pc:sldMk cId="3971458602" sldId="514"/>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D9A573D-F03A-4A44-A792-4CD576534EC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334A4D0-6DC3-4364-90BD-434E92B06E84}">
      <dgm:prSet phldrT="[Text]" custT="1"/>
      <dgm:spPr>
        <a:solidFill>
          <a:schemeClr val="accent2">
            <a:lumMod val="20000"/>
            <a:lumOff val="80000"/>
          </a:schemeClr>
        </a:solidFill>
      </dgm:spPr>
      <dgm:t>
        <a:bodyPr/>
        <a:lstStyle/>
        <a:p>
          <a:r>
            <a:rPr lang="en-US" sz="1800" b="1" dirty="0">
              <a:solidFill>
                <a:schemeClr val="tx1"/>
              </a:solidFill>
              <a:effectLst>
                <a:outerShdw blurRad="38100" dist="38100" dir="2700000" algn="tl">
                  <a:srgbClr val="000000">
                    <a:alpha val="43137"/>
                  </a:srgbClr>
                </a:outerShdw>
              </a:effectLst>
              <a:latin typeface="Gotham Medium" panose="02000604030000020004"/>
              <a:ea typeface="+mn-ea"/>
              <a:cs typeface="+mn-cs"/>
            </a:rPr>
            <a:t>JESUS, THE PERFECT SACRIFICE—</a:t>
          </a:r>
          <a:endParaRPr lang="en-US" sz="1800" b="1" cap="small" baseline="0" dirty="0">
            <a:solidFill>
              <a:schemeClr val="bg1"/>
            </a:solidFill>
            <a:effectLst>
              <a:outerShdw blurRad="38100" dist="38100" dir="2700000" algn="tl">
                <a:srgbClr val="000000">
                  <a:alpha val="43137"/>
                </a:srgbClr>
              </a:outerShdw>
            </a:effectLst>
            <a:latin typeface="Gotham Medium" panose="02000604030000020004"/>
          </a:endParaRPr>
        </a:p>
      </dgm:t>
    </dgm:pt>
    <dgm:pt modelId="{1730F1C5-49DB-4542-BB6F-7D35188CA473}" type="parTrans" cxnId="{A3BE1256-BECA-4D01-AF3C-3EA08AE255F8}">
      <dgm:prSet/>
      <dgm:spPr/>
      <dgm:t>
        <a:bodyPr/>
        <a:lstStyle/>
        <a:p>
          <a:endParaRPr lang="en-US"/>
        </a:p>
      </dgm:t>
    </dgm:pt>
    <dgm:pt modelId="{45A95351-D28C-4564-831B-FAB8E19A2F3C}" type="sibTrans" cxnId="{A3BE1256-BECA-4D01-AF3C-3EA08AE255F8}">
      <dgm:prSet/>
      <dgm:spPr/>
      <dgm:t>
        <a:bodyPr/>
        <a:lstStyle/>
        <a:p>
          <a:endParaRPr lang="en-US"/>
        </a:p>
      </dgm:t>
    </dgm:pt>
    <dgm:pt modelId="{81351DF3-561A-46C0-9181-F5464718043D}">
      <dgm:prSet custT="1"/>
      <dgm:spPr>
        <a:solidFill>
          <a:schemeClr val="accent2">
            <a:lumMod val="20000"/>
            <a:lumOff val="80000"/>
          </a:schemeClr>
        </a:solidFill>
      </dgm:spPr>
      <dgm:t>
        <a:bodyPr/>
        <a:lstStyle/>
        <a:p>
          <a:r>
            <a:rPr lang="en-US" sz="1800" b="1" dirty="0">
              <a:solidFill>
                <a:schemeClr val="tx1"/>
              </a:solidFill>
              <a:effectLst/>
              <a:latin typeface="Gotham Medium" panose="02000604030000020004"/>
              <a:ea typeface="+mn-ea"/>
              <a:cs typeface="+mn-cs"/>
            </a:rPr>
            <a:t>Probably in the second half of.  the first century, an unidentified author (possibly Barnabas.  or Apollos) wrote a letter which urges followers of Christ not to.  “drift away” (Heb. 2:1) from following Jesus, perhaps by thinking.  too highly of the Jewish sacrificial system. The author argues.  that their former faith, based on the Old Testament covenant—.  given to Moses—was inferior to the new covenant—initiated by.  Jesus—who is superior to the angels and Moses (1:4; 3:3). “Unlike.  the other high priests,” the author said, Jesus is our forever high.  priest who “does not need to offer sacrifices day after day, first.  for his own sins, and then for the sins of the people. He sacrificed.  for their sins once for all when he offered himself” (7:27). The.  gospel has not changed, and Jesus Christ has not changed. For the.  follower of Christ, He is our ultimate sacrifice. </a:t>
          </a:r>
          <a:endParaRPr lang="en-US" sz="1800" b="1" dirty="0">
            <a:latin typeface="Gotham Medium" panose="02000604030000020004"/>
          </a:endParaRPr>
        </a:p>
      </dgm:t>
    </dgm:pt>
    <dgm:pt modelId="{2666B49D-0A06-4413-AD00-F5074FCAA1B4}" type="parTrans" cxnId="{3821B5CB-502B-4F47-AD04-105FE4D54829}">
      <dgm:prSet/>
      <dgm:spPr/>
      <dgm:t>
        <a:bodyPr/>
        <a:lstStyle/>
        <a:p>
          <a:endParaRPr lang="en-US"/>
        </a:p>
      </dgm:t>
    </dgm:pt>
    <dgm:pt modelId="{D00C723F-D4FB-4BC1-B247-F5354471D83E}" type="sibTrans" cxnId="{3821B5CB-502B-4F47-AD04-105FE4D54829}">
      <dgm:prSet/>
      <dgm:spPr/>
      <dgm:t>
        <a:bodyPr/>
        <a:lstStyle/>
        <a:p>
          <a:endParaRPr lang="en-US"/>
        </a:p>
      </dgm:t>
    </dgm:pt>
    <dgm:pt modelId="{2CAA70E5-F744-4680-8103-416F359E6392}" type="pres">
      <dgm:prSet presAssocID="{CD9A573D-F03A-4A44-A792-4CD576534EC4}" presName="linear" presStyleCnt="0">
        <dgm:presLayoutVars>
          <dgm:animLvl val="lvl"/>
          <dgm:resizeHandles val="exact"/>
        </dgm:presLayoutVars>
      </dgm:prSet>
      <dgm:spPr/>
    </dgm:pt>
    <dgm:pt modelId="{B2785CD1-C157-4E1D-89E2-08E093D8A5BE}" type="pres">
      <dgm:prSet presAssocID="{5334A4D0-6DC3-4364-90BD-434E92B06E84}" presName="parentText" presStyleLbl="node1" presStyleIdx="0" presStyleCnt="1" custScaleY="36011" custLinFactNeighborY="-86487">
        <dgm:presLayoutVars>
          <dgm:chMax val="0"/>
          <dgm:bulletEnabled val="1"/>
        </dgm:presLayoutVars>
      </dgm:prSet>
      <dgm:spPr/>
    </dgm:pt>
    <dgm:pt modelId="{D31EE01F-FA4A-4DC5-921B-968244900E46}" type="pres">
      <dgm:prSet presAssocID="{5334A4D0-6DC3-4364-90BD-434E92B06E84}" presName="childText" presStyleLbl="revTx" presStyleIdx="0" presStyleCnt="1" custLinFactNeighborY="-60957">
        <dgm:presLayoutVars>
          <dgm:bulletEnabled val="1"/>
        </dgm:presLayoutVars>
      </dgm:prSet>
      <dgm:spPr/>
    </dgm:pt>
  </dgm:ptLst>
  <dgm:cxnLst>
    <dgm:cxn modelId="{19A19243-A6A3-44FD-9FBF-8CCEA5BDFAAF}" type="presOf" srcId="{5334A4D0-6DC3-4364-90BD-434E92B06E84}" destId="{B2785CD1-C157-4E1D-89E2-08E093D8A5BE}" srcOrd="0" destOrd="0" presId="urn:microsoft.com/office/officeart/2005/8/layout/vList2"/>
    <dgm:cxn modelId="{411AC875-5C0E-4C73-AF23-62417ED009B0}" type="presOf" srcId="{CD9A573D-F03A-4A44-A792-4CD576534EC4}" destId="{2CAA70E5-F744-4680-8103-416F359E6392}" srcOrd="0" destOrd="0" presId="urn:microsoft.com/office/officeart/2005/8/layout/vList2"/>
    <dgm:cxn modelId="{A3BE1256-BECA-4D01-AF3C-3EA08AE255F8}" srcId="{CD9A573D-F03A-4A44-A792-4CD576534EC4}" destId="{5334A4D0-6DC3-4364-90BD-434E92B06E84}" srcOrd="0" destOrd="0" parTransId="{1730F1C5-49DB-4542-BB6F-7D35188CA473}" sibTransId="{45A95351-D28C-4564-831B-FAB8E19A2F3C}"/>
    <dgm:cxn modelId="{2CDBD2AB-29DD-444A-8E73-3A0CB2120F3D}" type="presOf" srcId="{81351DF3-561A-46C0-9181-F5464718043D}" destId="{D31EE01F-FA4A-4DC5-921B-968244900E46}" srcOrd="0" destOrd="0" presId="urn:microsoft.com/office/officeart/2005/8/layout/vList2"/>
    <dgm:cxn modelId="{3821B5CB-502B-4F47-AD04-105FE4D54829}" srcId="{5334A4D0-6DC3-4364-90BD-434E92B06E84}" destId="{81351DF3-561A-46C0-9181-F5464718043D}" srcOrd="0" destOrd="0" parTransId="{2666B49D-0A06-4413-AD00-F5074FCAA1B4}" sibTransId="{D00C723F-D4FB-4BC1-B247-F5354471D83E}"/>
    <dgm:cxn modelId="{1379CD52-00BF-4A1F-A8FB-35BB2045DBFF}" type="presParOf" srcId="{2CAA70E5-F744-4680-8103-416F359E6392}" destId="{B2785CD1-C157-4E1D-89E2-08E093D8A5BE}" srcOrd="0" destOrd="0" presId="urn:microsoft.com/office/officeart/2005/8/layout/vList2"/>
    <dgm:cxn modelId="{C11AE2F5-638E-462A-BD93-E7F84110D76F}" type="presParOf" srcId="{2CAA70E5-F744-4680-8103-416F359E6392}" destId="{D31EE01F-FA4A-4DC5-921B-968244900E46}"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D9A573D-F03A-4A44-A792-4CD576534EC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334A4D0-6DC3-4364-90BD-434E92B06E84}">
      <dgm:prSet phldrT="[Text]" custT="1"/>
      <dgm:spPr>
        <a:solidFill>
          <a:schemeClr val="accent2">
            <a:lumMod val="20000"/>
            <a:lumOff val="80000"/>
          </a:schemeClr>
        </a:solidFill>
      </dgm:spPr>
      <dgm:t>
        <a:bodyPr/>
        <a:lstStyle/>
        <a:p>
          <a:r>
            <a:rPr lang="en-US" sz="1800" b="1" dirty="0">
              <a:solidFill>
                <a:schemeClr val="tx1"/>
              </a:solidFill>
              <a:latin typeface="Gotham Medium" panose="02000604030000020004"/>
            </a:rPr>
            <a:t>JESUS, THE ALTAR—</a:t>
          </a:r>
          <a:endParaRPr lang="en-US" sz="1800" b="1" cap="small" baseline="0" dirty="0">
            <a:solidFill>
              <a:schemeClr val="tx1"/>
            </a:solidFill>
            <a:effectLst>
              <a:outerShdw blurRad="38100" dist="38100" dir="2700000" algn="tl">
                <a:srgbClr val="000000">
                  <a:alpha val="43137"/>
                </a:srgbClr>
              </a:outerShdw>
            </a:effectLst>
            <a:latin typeface="Gotham Medium" panose="02000604030000020004"/>
          </a:endParaRPr>
        </a:p>
      </dgm:t>
    </dgm:pt>
    <dgm:pt modelId="{1730F1C5-49DB-4542-BB6F-7D35188CA473}" type="parTrans" cxnId="{A3BE1256-BECA-4D01-AF3C-3EA08AE255F8}">
      <dgm:prSet/>
      <dgm:spPr/>
      <dgm:t>
        <a:bodyPr/>
        <a:lstStyle/>
        <a:p>
          <a:endParaRPr lang="en-US"/>
        </a:p>
      </dgm:t>
    </dgm:pt>
    <dgm:pt modelId="{45A95351-D28C-4564-831B-FAB8E19A2F3C}" type="sibTrans" cxnId="{A3BE1256-BECA-4D01-AF3C-3EA08AE255F8}">
      <dgm:prSet/>
      <dgm:spPr/>
      <dgm:t>
        <a:bodyPr/>
        <a:lstStyle/>
        <a:p>
          <a:endParaRPr lang="en-US"/>
        </a:p>
      </dgm:t>
    </dgm:pt>
    <dgm:pt modelId="{4BFD9467-7EEE-4F33-A74F-4A772FE8BD2D}">
      <dgm:prSet custT="1"/>
      <dgm:spPr>
        <a:solidFill>
          <a:schemeClr val="accent2">
            <a:lumMod val="20000"/>
            <a:lumOff val="80000"/>
          </a:schemeClr>
        </a:solidFill>
      </dgm:spPr>
      <dgm:t>
        <a:bodyPr/>
        <a:lstStyle/>
        <a:p>
          <a:pPr indent="0">
            <a:lnSpc>
              <a:spcPct val="100000"/>
            </a:lnSpc>
            <a:spcAft>
              <a:spcPts val="0"/>
            </a:spcAft>
            <a:buNone/>
          </a:pPr>
          <a:r>
            <a:rPr lang="en-US" sz="1800" b="1" dirty="0">
              <a:solidFill>
                <a:schemeClr val="tx1"/>
              </a:solidFill>
              <a:latin typeface="Gotham Medium" panose="02000604030000020004"/>
            </a:rPr>
            <a:t>One of the altars mentioned in the Old.  Testament is the brazen altar used for animal sacrifices in the.  temple. Hebrews draws a different picture of that altar—a picture.  of Jesus and His death on the cross. Paul also highlights the sacrifice.  of praise, thanksgiving, sharing, and doing good to others: these.  are the kinds of sacrifices that God wants. Presenting one’s body.  as a living sacrifice—this is what God desires (Romans 12:1-2)</a:t>
          </a:r>
        </a:p>
      </dgm:t>
    </dgm:pt>
    <dgm:pt modelId="{FC370B72-5355-48EF-8923-80B840136ABE}" type="parTrans" cxnId="{704244A8-3351-416F-983A-D098B4A05271}">
      <dgm:prSet/>
      <dgm:spPr/>
      <dgm:t>
        <a:bodyPr/>
        <a:lstStyle/>
        <a:p>
          <a:endParaRPr lang="en-US"/>
        </a:p>
      </dgm:t>
    </dgm:pt>
    <dgm:pt modelId="{FE319E23-C24F-4C39-BC06-90CBCA1CD20B}" type="sibTrans" cxnId="{704244A8-3351-416F-983A-D098B4A05271}">
      <dgm:prSet/>
      <dgm:spPr/>
      <dgm:t>
        <a:bodyPr/>
        <a:lstStyle/>
        <a:p>
          <a:endParaRPr lang="en-US"/>
        </a:p>
      </dgm:t>
    </dgm:pt>
    <dgm:pt modelId="{2CAA70E5-F744-4680-8103-416F359E6392}" type="pres">
      <dgm:prSet presAssocID="{CD9A573D-F03A-4A44-A792-4CD576534EC4}" presName="linear" presStyleCnt="0">
        <dgm:presLayoutVars>
          <dgm:animLvl val="lvl"/>
          <dgm:resizeHandles val="exact"/>
        </dgm:presLayoutVars>
      </dgm:prSet>
      <dgm:spPr/>
    </dgm:pt>
    <dgm:pt modelId="{B2785CD1-C157-4E1D-89E2-08E093D8A5BE}" type="pres">
      <dgm:prSet presAssocID="{5334A4D0-6DC3-4364-90BD-434E92B06E84}" presName="parentText" presStyleLbl="node1" presStyleIdx="0" presStyleCnt="1" custScaleY="36011" custLinFactNeighborX="-3175" custLinFactNeighborY="-73222">
        <dgm:presLayoutVars>
          <dgm:chMax val="0"/>
          <dgm:bulletEnabled val="1"/>
        </dgm:presLayoutVars>
      </dgm:prSet>
      <dgm:spPr/>
    </dgm:pt>
    <dgm:pt modelId="{9E1D9A0C-B31E-4F07-A987-AB2DC9BFFB8B}" type="pres">
      <dgm:prSet presAssocID="{5334A4D0-6DC3-4364-90BD-434E92B06E84}" presName="childText" presStyleLbl="revTx" presStyleIdx="0" presStyleCnt="1" custLinFactY="-11447" custLinFactNeighborY="-100000">
        <dgm:presLayoutVars>
          <dgm:bulletEnabled val="1"/>
        </dgm:presLayoutVars>
      </dgm:prSet>
      <dgm:spPr/>
    </dgm:pt>
  </dgm:ptLst>
  <dgm:cxnLst>
    <dgm:cxn modelId="{6322BC5D-73BA-4D86-842D-7785F8B3F5BC}" type="presOf" srcId="{4BFD9467-7EEE-4F33-A74F-4A772FE8BD2D}" destId="{9E1D9A0C-B31E-4F07-A987-AB2DC9BFFB8B}" srcOrd="0" destOrd="0" presId="urn:microsoft.com/office/officeart/2005/8/layout/vList2"/>
    <dgm:cxn modelId="{19A19243-A6A3-44FD-9FBF-8CCEA5BDFAAF}" type="presOf" srcId="{5334A4D0-6DC3-4364-90BD-434E92B06E84}" destId="{B2785CD1-C157-4E1D-89E2-08E093D8A5BE}" srcOrd="0" destOrd="0" presId="urn:microsoft.com/office/officeart/2005/8/layout/vList2"/>
    <dgm:cxn modelId="{411AC875-5C0E-4C73-AF23-62417ED009B0}" type="presOf" srcId="{CD9A573D-F03A-4A44-A792-4CD576534EC4}" destId="{2CAA70E5-F744-4680-8103-416F359E6392}" srcOrd="0" destOrd="0" presId="urn:microsoft.com/office/officeart/2005/8/layout/vList2"/>
    <dgm:cxn modelId="{A3BE1256-BECA-4D01-AF3C-3EA08AE255F8}" srcId="{CD9A573D-F03A-4A44-A792-4CD576534EC4}" destId="{5334A4D0-6DC3-4364-90BD-434E92B06E84}" srcOrd="0" destOrd="0" parTransId="{1730F1C5-49DB-4542-BB6F-7D35188CA473}" sibTransId="{45A95351-D28C-4564-831B-FAB8E19A2F3C}"/>
    <dgm:cxn modelId="{704244A8-3351-416F-983A-D098B4A05271}" srcId="{5334A4D0-6DC3-4364-90BD-434E92B06E84}" destId="{4BFD9467-7EEE-4F33-A74F-4A772FE8BD2D}" srcOrd="0" destOrd="0" parTransId="{FC370B72-5355-48EF-8923-80B840136ABE}" sibTransId="{FE319E23-C24F-4C39-BC06-90CBCA1CD20B}"/>
    <dgm:cxn modelId="{1379CD52-00BF-4A1F-A8FB-35BB2045DBFF}" type="presParOf" srcId="{2CAA70E5-F744-4680-8103-416F359E6392}" destId="{B2785CD1-C157-4E1D-89E2-08E093D8A5BE}" srcOrd="0" destOrd="0" presId="urn:microsoft.com/office/officeart/2005/8/layout/vList2"/>
    <dgm:cxn modelId="{B8530253-A846-45BE-8161-24410C5563CE}" type="presParOf" srcId="{2CAA70E5-F744-4680-8103-416F359E6392}" destId="{9E1D9A0C-B31E-4F07-A987-AB2DC9BFFB8B}"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D9A573D-F03A-4A44-A792-4CD576534EC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334A4D0-6DC3-4364-90BD-434E92B06E84}">
      <dgm:prSet phldrT="[Text]" custT="1"/>
      <dgm:spPr>
        <a:solidFill>
          <a:schemeClr val="accent2">
            <a:lumMod val="20000"/>
            <a:lumOff val="80000"/>
          </a:schemeClr>
        </a:solidFill>
      </dgm:spPr>
      <dgm:t>
        <a:bodyPr/>
        <a:lstStyle/>
        <a:p>
          <a:r>
            <a:rPr lang="en-US" sz="1800" b="1" dirty="0">
              <a:solidFill>
                <a:schemeClr val="tx1"/>
              </a:solidFill>
              <a:latin typeface="Gotham Medium" panose="02000604030000020004"/>
            </a:rPr>
            <a:t>JESUS, THE COVENANT—</a:t>
          </a:r>
          <a:endParaRPr lang="en-US" sz="1800" b="1" cap="small" baseline="0" dirty="0">
            <a:solidFill>
              <a:schemeClr val="tx1"/>
            </a:solidFill>
            <a:effectLst>
              <a:outerShdw blurRad="38100" dist="38100" dir="2700000" algn="tl">
                <a:srgbClr val="000000">
                  <a:alpha val="43137"/>
                </a:srgbClr>
              </a:outerShdw>
            </a:effectLst>
            <a:latin typeface="Gotham Medium" panose="02000604030000020004"/>
          </a:endParaRPr>
        </a:p>
      </dgm:t>
    </dgm:pt>
    <dgm:pt modelId="{1730F1C5-49DB-4542-BB6F-7D35188CA473}" type="parTrans" cxnId="{A3BE1256-BECA-4D01-AF3C-3EA08AE255F8}">
      <dgm:prSet/>
      <dgm:spPr/>
      <dgm:t>
        <a:bodyPr/>
        <a:lstStyle/>
        <a:p>
          <a:endParaRPr lang="en-US"/>
        </a:p>
      </dgm:t>
    </dgm:pt>
    <dgm:pt modelId="{45A95351-D28C-4564-831B-FAB8E19A2F3C}" type="sibTrans" cxnId="{A3BE1256-BECA-4D01-AF3C-3EA08AE255F8}">
      <dgm:prSet/>
      <dgm:spPr/>
      <dgm:t>
        <a:bodyPr/>
        <a:lstStyle/>
        <a:p>
          <a:endParaRPr lang="en-US"/>
        </a:p>
      </dgm:t>
    </dgm:pt>
    <dgm:pt modelId="{8F06B42A-2933-4770-9F19-24DBF7DA5D24}">
      <dgm:prSet custT="1"/>
      <dgm:spPr/>
      <dgm:t>
        <a:bodyPr/>
        <a:lstStyle/>
        <a:p>
          <a:r>
            <a:rPr lang="en-US" sz="1800" b="1" dirty="0">
              <a:solidFill>
                <a:schemeClr val="tx1"/>
              </a:solidFill>
              <a:latin typeface="Gotham Medium" panose="02000604030000020004"/>
            </a:rPr>
            <a:t>The author of Hebrews concludes by asking.  for the congregation’s prayers on his behalf. He ends the letter.  by praying for them with a beautiful priestly blessing. He prays.  for the Lord’s face to illuminate the congregation and for them to.  experience God’s grace and peace (compare Num. 6:22–27). He.  alludes to an “eternal covenant” (Heb. 13:20). </a:t>
          </a:r>
        </a:p>
      </dgm:t>
    </dgm:pt>
    <dgm:pt modelId="{8A18F39A-63DE-414B-AE46-DD934DDC934B}" type="parTrans" cxnId="{5E572E6E-4EBB-45FE-879C-4CCE82C8A3E8}">
      <dgm:prSet/>
      <dgm:spPr/>
      <dgm:t>
        <a:bodyPr/>
        <a:lstStyle/>
        <a:p>
          <a:endParaRPr lang="en-US"/>
        </a:p>
      </dgm:t>
    </dgm:pt>
    <dgm:pt modelId="{8D60E680-5854-4DE0-920E-2DCD7013F134}" type="sibTrans" cxnId="{5E572E6E-4EBB-45FE-879C-4CCE82C8A3E8}">
      <dgm:prSet/>
      <dgm:spPr/>
      <dgm:t>
        <a:bodyPr/>
        <a:lstStyle/>
        <a:p>
          <a:endParaRPr lang="en-US"/>
        </a:p>
      </dgm:t>
    </dgm:pt>
    <dgm:pt modelId="{2CAA70E5-F744-4680-8103-416F359E6392}" type="pres">
      <dgm:prSet presAssocID="{CD9A573D-F03A-4A44-A792-4CD576534EC4}" presName="linear" presStyleCnt="0">
        <dgm:presLayoutVars>
          <dgm:animLvl val="lvl"/>
          <dgm:resizeHandles val="exact"/>
        </dgm:presLayoutVars>
      </dgm:prSet>
      <dgm:spPr/>
    </dgm:pt>
    <dgm:pt modelId="{B2785CD1-C157-4E1D-89E2-08E093D8A5BE}" type="pres">
      <dgm:prSet presAssocID="{5334A4D0-6DC3-4364-90BD-434E92B06E84}" presName="parentText" presStyleLbl="node1" presStyleIdx="0" presStyleCnt="1" custScaleY="36011" custLinFactNeighborY="-86487">
        <dgm:presLayoutVars>
          <dgm:chMax val="0"/>
          <dgm:bulletEnabled val="1"/>
        </dgm:presLayoutVars>
      </dgm:prSet>
      <dgm:spPr/>
    </dgm:pt>
    <dgm:pt modelId="{28263A86-B0D8-44E5-9570-D7D3AD3B7EDE}" type="pres">
      <dgm:prSet presAssocID="{5334A4D0-6DC3-4364-90BD-434E92B06E84}" presName="childText" presStyleLbl="revTx" presStyleIdx="0" presStyleCnt="1" custLinFactNeighborX="-1646" custLinFactNeighborY="-7565">
        <dgm:presLayoutVars>
          <dgm:bulletEnabled val="1"/>
        </dgm:presLayoutVars>
      </dgm:prSet>
      <dgm:spPr/>
    </dgm:pt>
  </dgm:ptLst>
  <dgm:cxnLst>
    <dgm:cxn modelId="{76DE9342-6F76-4BDC-93DF-96266CA59D7D}" type="presOf" srcId="{8F06B42A-2933-4770-9F19-24DBF7DA5D24}" destId="{28263A86-B0D8-44E5-9570-D7D3AD3B7EDE}" srcOrd="0" destOrd="0" presId="urn:microsoft.com/office/officeart/2005/8/layout/vList2"/>
    <dgm:cxn modelId="{19A19243-A6A3-44FD-9FBF-8CCEA5BDFAAF}" type="presOf" srcId="{5334A4D0-6DC3-4364-90BD-434E92B06E84}" destId="{B2785CD1-C157-4E1D-89E2-08E093D8A5BE}" srcOrd="0" destOrd="0" presId="urn:microsoft.com/office/officeart/2005/8/layout/vList2"/>
    <dgm:cxn modelId="{5E572E6E-4EBB-45FE-879C-4CCE82C8A3E8}" srcId="{5334A4D0-6DC3-4364-90BD-434E92B06E84}" destId="{8F06B42A-2933-4770-9F19-24DBF7DA5D24}" srcOrd="0" destOrd="0" parTransId="{8A18F39A-63DE-414B-AE46-DD934DDC934B}" sibTransId="{8D60E680-5854-4DE0-920E-2DCD7013F134}"/>
    <dgm:cxn modelId="{411AC875-5C0E-4C73-AF23-62417ED009B0}" type="presOf" srcId="{CD9A573D-F03A-4A44-A792-4CD576534EC4}" destId="{2CAA70E5-F744-4680-8103-416F359E6392}" srcOrd="0" destOrd="0" presId="urn:microsoft.com/office/officeart/2005/8/layout/vList2"/>
    <dgm:cxn modelId="{A3BE1256-BECA-4D01-AF3C-3EA08AE255F8}" srcId="{CD9A573D-F03A-4A44-A792-4CD576534EC4}" destId="{5334A4D0-6DC3-4364-90BD-434E92B06E84}" srcOrd="0" destOrd="0" parTransId="{1730F1C5-49DB-4542-BB6F-7D35188CA473}" sibTransId="{45A95351-D28C-4564-831B-FAB8E19A2F3C}"/>
    <dgm:cxn modelId="{1379CD52-00BF-4A1F-A8FB-35BB2045DBFF}" type="presParOf" srcId="{2CAA70E5-F744-4680-8103-416F359E6392}" destId="{B2785CD1-C157-4E1D-89E2-08E093D8A5BE}" srcOrd="0" destOrd="0" presId="urn:microsoft.com/office/officeart/2005/8/layout/vList2"/>
    <dgm:cxn modelId="{56B9B395-E44B-421F-A672-AC5A5D50ADFD}" type="presParOf" srcId="{2CAA70E5-F744-4680-8103-416F359E6392}" destId="{28263A86-B0D8-44E5-9570-D7D3AD3B7EDE}" srcOrd="1" destOrd="0" presId="urn:microsoft.com/office/officeart/2005/8/layout/vList2"/>
  </dgm:cxnLst>
  <dgm:bg>
    <a:solidFill>
      <a:schemeClr val="accent2">
        <a:lumMod val="20000"/>
        <a:lumOff val="80000"/>
      </a:schemeClr>
    </a:solidFill>
  </dgm:bg>
  <dgm:whole/>
  <dgm:extLst>
    <a:ext uri="http://schemas.microsoft.com/office/drawing/2008/diagram">
      <dsp:dataModelExt xmlns:dsp="http://schemas.microsoft.com/office/drawing/2008/diagram" relId="rId13"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D9A573D-F03A-4A44-A792-4CD576534EC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334A4D0-6DC3-4364-90BD-434E92B06E84}">
      <dgm:prSet phldrT="[Text]" custT="1"/>
      <dgm:spPr>
        <a:solidFill>
          <a:schemeClr val="accent2">
            <a:lumMod val="20000"/>
            <a:lumOff val="80000"/>
          </a:schemeClr>
        </a:solidFill>
      </dgm:spPr>
      <dgm:t>
        <a:bodyPr/>
        <a:lstStyle/>
        <a:p>
          <a:r>
            <a:rPr lang="en-US" sz="1800" b="1" dirty="0">
              <a:solidFill>
                <a:schemeClr val="tx1"/>
              </a:solidFill>
              <a:effectLst/>
              <a:latin typeface="Gotham Medium" panose="02000604030000020004"/>
              <a:ea typeface="+mn-ea"/>
              <a:cs typeface="+mn-cs"/>
            </a:rPr>
            <a:t>JESUS, OUR INSPIRATION—</a:t>
          </a:r>
          <a:endParaRPr lang="en-US" sz="1800" b="1" cap="small" baseline="0" dirty="0">
            <a:solidFill>
              <a:schemeClr val="tx1"/>
            </a:solidFill>
            <a:effectLst>
              <a:outerShdw blurRad="38100" dist="38100" dir="2700000" algn="tl">
                <a:srgbClr val="000000">
                  <a:alpha val="43137"/>
                </a:srgbClr>
              </a:outerShdw>
            </a:effectLst>
            <a:latin typeface="Gotham Medium" panose="02000604030000020004"/>
          </a:endParaRPr>
        </a:p>
      </dgm:t>
    </dgm:pt>
    <dgm:pt modelId="{1730F1C5-49DB-4542-BB6F-7D35188CA473}" type="parTrans" cxnId="{A3BE1256-BECA-4D01-AF3C-3EA08AE255F8}">
      <dgm:prSet/>
      <dgm:spPr/>
      <dgm:t>
        <a:bodyPr/>
        <a:lstStyle/>
        <a:p>
          <a:endParaRPr lang="en-US"/>
        </a:p>
      </dgm:t>
    </dgm:pt>
    <dgm:pt modelId="{45A95351-D28C-4564-831B-FAB8E19A2F3C}" type="sibTrans" cxnId="{A3BE1256-BECA-4D01-AF3C-3EA08AE255F8}">
      <dgm:prSet/>
      <dgm:spPr/>
      <dgm:t>
        <a:bodyPr/>
        <a:lstStyle/>
        <a:p>
          <a:endParaRPr lang="en-US"/>
        </a:p>
      </dgm:t>
    </dgm:pt>
    <dgm:pt modelId="{C19483C3-8290-4618-BCB0-5586858CCA69}">
      <dgm:prSet custT="1"/>
      <dgm:spPr>
        <a:solidFill>
          <a:schemeClr val="accent2">
            <a:lumMod val="20000"/>
            <a:lumOff val="80000"/>
          </a:schemeClr>
        </a:solidFill>
      </dgm:spPr>
      <dgm:t>
        <a:bodyPr/>
        <a:lstStyle/>
        <a:p>
          <a:r>
            <a:rPr lang="en-US" sz="1800" dirty="0">
              <a:solidFill>
                <a:schemeClr val="tx1"/>
              </a:solidFill>
              <a:effectLst/>
              <a:latin typeface="Gotham Medium" panose="02000604030000020004"/>
              <a:ea typeface="+mn-ea"/>
              <a:cs typeface="+mn-cs"/>
            </a:rPr>
            <a:t>The author captures a vivid illustration.  of Jesus as God’s perfect sacrifice. Jesus’ sacrifice on the cross.  allows people to experience closeness to God and to know Him. .  This one act of love by the Savior should be the Christian’s daily.  inspiration and motivation for what we do. </a:t>
          </a:r>
        </a:p>
      </dgm:t>
    </dgm:pt>
    <dgm:pt modelId="{DDB15318-7C54-4D00-9339-69364A3B524F}" type="parTrans" cxnId="{23033ACB-E70E-4823-94AA-36C4491F2505}">
      <dgm:prSet/>
      <dgm:spPr/>
      <dgm:t>
        <a:bodyPr/>
        <a:lstStyle/>
        <a:p>
          <a:endParaRPr lang="en-US"/>
        </a:p>
      </dgm:t>
    </dgm:pt>
    <dgm:pt modelId="{2CE1D47B-42F1-46FF-B720-DE697C2F2AD0}" type="sibTrans" cxnId="{23033ACB-E70E-4823-94AA-36C4491F2505}">
      <dgm:prSet/>
      <dgm:spPr/>
      <dgm:t>
        <a:bodyPr/>
        <a:lstStyle/>
        <a:p>
          <a:endParaRPr lang="en-US"/>
        </a:p>
      </dgm:t>
    </dgm:pt>
    <dgm:pt modelId="{2CAA70E5-F744-4680-8103-416F359E6392}" type="pres">
      <dgm:prSet presAssocID="{CD9A573D-F03A-4A44-A792-4CD576534EC4}" presName="linear" presStyleCnt="0">
        <dgm:presLayoutVars>
          <dgm:animLvl val="lvl"/>
          <dgm:resizeHandles val="exact"/>
        </dgm:presLayoutVars>
      </dgm:prSet>
      <dgm:spPr/>
    </dgm:pt>
    <dgm:pt modelId="{B2785CD1-C157-4E1D-89E2-08E093D8A5BE}" type="pres">
      <dgm:prSet presAssocID="{5334A4D0-6DC3-4364-90BD-434E92B06E84}" presName="parentText" presStyleLbl="node1" presStyleIdx="0" presStyleCnt="1" custScaleY="36011" custLinFactY="-37081" custLinFactNeighborX="-186" custLinFactNeighborY="-100000">
        <dgm:presLayoutVars>
          <dgm:chMax val="0"/>
          <dgm:bulletEnabled val="1"/>
        </dgm:presLayoutVars>
      </dgm:prSet>
      <dgm:spPr/>
    </dgm:pt>
    <dgm:pt modelId="{78929F04-FB05-4352-8540-80B6B39D5437}" type="pres">
      <dgm:prSet presAssocID="{5334A4D0-6DC3-4364-90BD-434E92B06E84}" presName="childText" presStyleLbl="revTx" presStyleIdx="0" presStyleCnt="1" custLinFactY="-47754" custLinFactNeighborX="-186" custLinFactNeighborY="-100000">
        <dgm:presLayoutVars>
          <dgm:bulletEnabled val="1"/>
        </dgm:presLayoutVars>
      </dgm:prSet>
      <dgm:spPr/>
    </dgm:pt>
  </dgm:ptLst>
  <dgm:cxnLst>
    <dgm:cxn modelId="{55136A16-7C99-4B41-9A5A-FD39E6464BC8}" type="presOf" srcId="{C19483C3-8290-4618-BCB0-5586858CCA69}" destId="{78929F04-FB05-4352-8540-80B6B39D5437}" srcOrd="0" destOrd="0" presId="urn:microsoft.com/office/officeart/2005/8/layout/vList2"/>
    <dgm:cxn modelId="{19A19243-A6A3-44FD-9FBF-8CCEA5BDFAAF}" type="presOf" srcId="{5334A4D0-6DC3-4364-90BD-434E92B06E84}" destId="{B2785CD1-C157-4E1D-89E2-08E093D8A5BE}" srcOrd="0" destOrd="0" presId="urn:microsoft.com/office/officeart/2005/8/layout/vList2"/>
    <dgm:cxn modelId="{411AC875-5C0E-4C73-AF23-62417ED009B0}" type="presOf" srcId="{CD9A573D-F03A-4A44-A792-4CD576534EC4}" destId="{2CAA70E5-F744-4680-8103-416F359E6392}" srcOrd="0" destOrd="0" presId="urn:microsoft.com/office/officeart/2005/8/layout/vList2"/>
    <dgm:cxn modelId="{A3BE1256-BECA-4D01-AF3C-3EA08AE255F8}" srcId="{CD9A573D-F03A-4A44-A792-4CD576534EC4}" destId="{5334A4D0-6DC3-4364-90BD-434E92B06E84}" srcOrd="0" destOrd="0" parTransId="{1730F1C5-49DB-4542-BB6F-7D35188CA473}" sibTransId="{45A95351-D28C-4564-831B-FAB8E19A2F3C}"/>
    <dgm:cxn modelId="{23033ACB-E70E-4823-94AA-36C4491F2505}" srcId="{5334A4D0-6DC3-4364-90BD-434E92B06E84}" destId="{C19483C3-8290-4618-BCB0-5586858CCA69}" srcOrd="0" destOrd="0" parTransId="{DDB15318-7C54-4D00-9339-69364A3B524F}" sibTransId="{2CE1D47B-42F1-46FF-B720-DE697C2F2AD0}"/>
    <dgm:cxn modelId="{1379CD52-00BF-4A1F-A8FB-35BB2045DBFF}" type="presParOf" srcId="{2CAA70E5-F744-4680-8103-416F359E6392}" destId="{B2785CD1-C157-4E1D-89E2-08E093D8A5BE}" srcOrd="0" destOrd="0" presId="urn:microsoft.com/office/officeart/2005/8/layout/vList2"/>
    <dgm:cxn modelId="{20BBB7EB-7532-4026-A8C4-668840CCAA44}" type="presParOf" srcId="{2CAA70E5-F744-4680-8103-416F359E6392}" destId="{78929F04-FB05-4352-8540-80B6B39D5437}"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785CD1-C157-4E1D-89E2-08E093D8A5BE}">
      <dsp:nvSpPr>
        <dsp:cNvPr id="0" name=""/>
        <dsp:cNvSpPr/>
      </dsp:nvSpPr>
      <dsp:spPr>
        <a:xfrm>
          <a:off x="0" y="0"/>
          <a:ext cx="7344668" cy="438181"/>
        </a:xfrm>
        <a:prstGeom prst="roundRect">
          <a:avLst/>
        </a:prstGeom>
        <a:solidFill>
          <a:schemeClr val="accent2">
            <a:lumMod val="20000"/>
            <a:lumOff val="8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b="1" kern="1200" dirty="0">
              <a:solidFill>
                <a:schemeClr val="tx1"/>
              </a:solidFill>
              <a:effectLst>
                <a:outerShdw blurRad="38100" dist="38100" dir="2700000" algn="tl">
                  <a:srgbClr val="000000">
                    <a:alpha val="43137"/>
                  </a:srgbClr>
                </a:outerShdw>
              </a:effectLst>
              <a:latin typeface="Gotham Medium" panose="02000604030000020004"/>
              <a:ea typeface="+mn-ea"/>
              <a:cs typeface="+mn-cs"/>
            </a:rPr>
            <a:t>JESUS, THE PERFECT SACRIFICE—</a:t>
          </a:r>
          <a:endParaRPr lang="en-US" sz="1800" b="1" kern="1200" cap="small" baseline="0" dirty="0">
            <a:solidFill>
              <a:schemeClr val="bg1"/>
            </a:solidFill>
            <a:effectLst>
              <a:outerShdw blurRad="38100" dist="38100" dir="2700000" algn="tl">
                <a:srgbClr val="000000">
                  <a:alpha val="43137"/>
                </a:srgbClr>
              </a:outerShdw>
            </a:effectLst>
            <a:latin typeface="Gotham Medium" panose="02000604030000020004"/>
          </a:endParaRPr>
        </a:p>
      </dsp:txBody>
      <dsp:txXfrm>
        <a:off x="21390" y="21390"/>
        <a:ext cx="7301888" cy="395401"/>
      </dsp:txXfrm>
    </dsp:sp>
    <dsp:sp modelId="{D31EE01F-FA4A-4DC5-921B-968244900E46}">
      <dsp:nvSpPr>
        <dsp:cNvPr id="0" name=""/>
        <dsp:cNvSpPr/>
      </dsp:nvSpPr>
      <dsp:spPr>
        <a:xfrm>
          <a:off x="0" y="433577"/>
          <a:ext cx="7344668" cy="3363750"/>
        </a:xfrm>
        <a:prstGeom prst="rect">
          <a:avLst/>
        </a:prstGeom>
        <a:solidFill>
          <a:schemeClr val="accent2">
            <a:lumMod val="20000"/>
            <a:lumOff val="8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233193" tIns="22860" rIns="128016" bIns="22860" numCol="1" spcCol="1270" anchor="t" anchorCtr="0">
          <a:noAutofit/>
        </a:bodyPr>
        <a:lstStyle/>
        <a:p>
          <a:pPr marL="171450" lvl="1" indent="-171450" algn="l" defTabSz="800100">
            <a:lnSpc>
              <a:spcPct val="90000"/>
            </a:lnSpc>
            <a:spcBef>
              <a:spcPct val="0"/>
            </a:spcBef>
            <a:spcAft>
              <a:spcPct val="20000"/>
            </a:spcAft>
            <a:buChar char="•"/>
          </a:pPr>
          <a:r>
            <a:rPr lang="en-US" sz="1800" b="1" kern="1200" dirty="0">
              <a:solidFill>
                <a:schemeClr val="tx1"/>
              </a:solidFill>
              <a:effectLst/>
              <a:latin typeface="Gotham Medium" panose="02000604030000020004"/>
              <a:ea typeface="+mn-ea"/>
              <a:cs typeface="+mn-cs"/>
            </a:rPr>
            <a:t>Probably in the second half of.  the first century, an unidentified author (possibly Barnabas.  or Apollos) wrote a letter which urges followers of Christ not to.  “drift away” (Heb. 2:1) from following Jesus, perhaps by thinking.  too highly of the Jewish sacrificial system. The author argues.  that their former faith, based on the Old Testament covenant—.  given to Moses—was inferior to the new covenant—initiated by.  Jesus—who is superior to the angels and Moses (1:4; 3:3). “Unlike.  the other high priests,” the author said, Jesus is our forever high.  priest who “does not need to offer sacrifices day after day, first.  for his own sins, and then for the sins of the people. He sacrificed.  for their sins once for all when he offered himself” (7:27). The.  gospel has not changed, and Jesus Christ has not changed. For the.  follower of Christ, He is our ultimate sacrifice. </a:t>
          </a:r>
          <a:endParaRPr lang="en-US" sz="1800" b="1" kern="1200" dirty="0">
            <a:latin typeface="Gotham Medium" panose="02000604030000020004"/>
          </a:endParaRPr>
        </a:p>
      </dsp:txBody>
      <dsp:txXfrm>
        <a:off x="0" y="433577"/>
        <a:ext cx="7344668" cy="336375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785CD1-C157-4E1D-89E2-08E093D8A5BE}">
      <dsp:nvSpPr>
        <dsp:cNvPr id="0" name=""/>
        <dsp:cNvSpPr/>
      </dsp:nvSpPr>
      <dsp:spPr>
        <a:xfrm>
          <a:off x="0" y="0"/>
          <a:ext cx="7344668" cy="438181"/>
        </a:xfrm>
        <a:prstGeom prst="roundRect">
          <a:avLst/>
        </a:prstGeom>
        <a:solidFill>
          <a:schemeClr val="accent2">
            <a:lumMod val="20000"/>
            <a:lumOff val="8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b="1" kern="1200" dirty="0">
              <a:solidFill>
                <a:schemeClr val="tx1"/>
              </a:solidFill>
              <a:latin typeface="Gotham Medium" panose="02000604030000020004"/>
            </a:rPr>
            <a:t>JESUS, THE ALTAR—</a:t>
          </a:r>
          <a:endParaRPr lang="en-US" sz="1800" b="1" kern="1200" cap="small" baseline="0" dirty="0">
            <a:solidFill>
              <a:schemeClr val="tx1"/>
            </a:solidFill>
            <a:effectLst>
              <a:outerShdw blurRad="38100" dist="38100" dir="2700000" algn="tl">
                <a:srgbClr val="000000">
                  <a:alpha val="43137"/>
                </a:srgbClr>
              </a:outerShdw>
            </a:effectLst>
            <a:latin typeface="Gotham Medium" panose="02000604030000020004"/>
          </a:endParaRPr>
        </a:p>
      </dsp:txBody>
      <dsp:txXfrm>
        <a:off x="21390" y="21390"/>
        <a:ext cx="7301888" cy="395401"/>
      </dsp:txXfrm>
    </dsp:sp>
    <dsp:sp modelId="{9E1D9A0C-B31E-4F07-A987-AB2DC9BFFB8B}">
      <dsp:nvSpPr>
        <dsp:cNvPr id="0" name=""/>
        <dsp:cNvSpPr/>
      </dsp:nvSpPr>
      <dsp:spPr>
        <a:xfrm>
          <a:off x="0" y="400223"/>
          <a:ext cx="7344668" cy="2018250"/>
        </a:xfrm>
        <a:prstGeom prst="rect">
          <a:avLst/>
        </a:prstGeom>
        <a:solidFill>
          <a:schemeClr val="accent2">
            <a:lumMod val="20000"/>
            <a:lumOff val="8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233193" tIns="22860" rIns="128016" bIns="22860" numCol="1" spcCol="1270" anchor="t" anchorCtr="0">
          <a:noAutofit/>
        </a:bodyPr>
        <a:lstStyle/>
        <a:p>
          <a:pPr marL="171450" lvl="1" indent="0" algn="l" defTabSz="800100">
            <a:lnSpc>
              <a:spcPct val="100000"/>
            </a:lnSpc>
            <a:spcBef>
              <a:spcPct val="0"/>
            </a:spcBef>
            <a:spcAft>
              <a:spcPts val="0"/>
            </a:spcAft>
            <a:buNone/>
          </a:pPr>
          <a:r>
            <a:rPr lang="en-US" sz="1800" b="1" kern="1200" dirty="0">
              <a:solidFill>
                <a:schemeClr val="tx1"/>
              </a:solidFill>
              <a:latin typeface="Gotham Medium" panose="02000604030000020004"/>
            </a:rPr>
            <a:t>One of the altars mentioned in the Old.  Testament is the brazen altar used for animal sacrifices in the.  temple. Hebrews draws a different picture of that altar—a picture.  of Jesus and His death on the cross. Paul also highlights the sacrifice.  of praise, thanksgiving, sharing, and doing good to others: these.  are the kinds of sacrifices that God wants. Presenting one’s body.  as a living sacrifice—this is what God desires (Romans 12:1-2)</a:t>
          </a:r>
        </a:p>
      </dsp:txBody>
      <dsp:txXfrm>
        <a:off x="0" y="400223"/>
        <a:ext cx="7344668" cy="201825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785CD1-C157-4E1D-89E2-08E093D8A5BE}">
      <dsp:nvSpPr>
        <dsp:cNvPr id="0" name=""/>
        <dsp:cNvSpPr/>
      </dsp:nvSpPr>
      <dsp:spPr>
        <a:xfrm>
          <a:off x="0" y="0"/>
          <a:ext cx="7344668" cy="438181"/>
        </a:xfrm>
        <a:prstGeom prst="roundRect">
          <a:avLst/>
        </a:prstGeom>
        <a:solidFill>
          <a:schemeClr val="accent2">
            <a:lumMod val="20000"/>
            <a:lumOff val="8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b="1" kern="1200" dirty="0">
              <a:solidFill>
                <a:schemeClr val="tx1"/>
              </a:solidFill>
              <a:latin typeface="Gotham Medium" panose="02000604030000020004"/>
            </a:rPr>
            <a:t>JESUS, THE COVENANT—</a:t>
          </a:r>
          <a:endParaRPr lang="en-US" sz="1800" b="1" kern="1200" cap="small" baseline="0" dirty="0">
            <a:solidFill>
              <a:schemeClr val="tx1"/>
            </a:solidFill>
            <a:effectLst>
              <a:outerShdw blurRad="38100" dist="38100" dir="2700000" algn="tl">
                <a:srgbClr val="000000">
                  <a:alpha val="43137"/>
                </a:srgbClr>
              </a:outerShdw>
            </a:effectLst>
            <a:latin typeface="Gotham Medium" panose="02000604030000020004"/>
          </a:endParaRPr>
        </a:p>
      </dsp:txBody>
      <dsp:txXfrm>
        <a:off x="21390" y="21390"/>
        <a:ext cx="7301888" cy="395401"/>
      </dsp:txXfrm>
    </dsp:sp>
    <dsp:sp modelId="{28263A86-B0D8-44E5-9570-D7D3AD3B7EDE}">
      <dsp:nvSpPr>
        <dsp:cNvPr id="0" name=""/>
        <dsp:cNvSpPr/>
      </dsp:nvSpPr>
      <dsp:spPr>
        <a:xfrm>
          <a:off x="0" y="485766"/>
          <a:ext cx="7344668" cy="15809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3193" tIns="22860" rIns="128016" bIns="22860" numCol="1" spcCol="1270" anchor="t" anchorCtr="0">
          <a:noAutofit/>
        </a:bodyPr>
        <a:lstStyle/>
        <a:p>
          <a:pPr marL="171450" lvl="1" indent="-171450" algn="l" defTabSz="800100">
            <a:lnSpc>
              <a:spcPct val="90000"/>
            </a:lnSpc>
            <a:spcBef>
              <a:spcPct val="0"/>
            </a:spcBef>
            <a:spcAft>
              <a:spcPct val="20000"/>
            </a:spcAft>
            <a:buChar char="•"/>
          </a:pPr>
          <a:r>
            <a:rPr lang="en-US" sz="1800" b="1" kern="1200" dirty="0">
              <a:solidFill>
                <a:schemeClr val="tx1"/>
              </a:solidFill>
              <a:latin typeface="Gotham Medium" panose="02000604030000020004"/>
            </a:rPr>
            <a:t>The author of Hebrews concludes by asking.  for the congregation’s prayers on his behalf. He ends the letter.  by praying for them with a beautiful priestly blessing. He prays.  for the Lord’s face to illuminate the congregation and for them to.  experience God’s grace and peace (compare Num. 6:22–27). He.  alludes to an “eternal covenant” (Heb. 13:20). </a:t>
          </a:r>
        </a:p>
      </dsp:txBody>
      <dsp:txXfrm>
        <a:off x="0" y="485766"/>
        <a:ext cx="7344668" cy="158096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785CD1-C157-4E1D-89E2-08E093D8A5BE}">
      <dsp:nvSpPr>
        <dsp:cNvPr id="0" name=""/>
        <dsp:cNvSpPr/>
      </dsp:nvSpPr>
      <dsp:spPr>
        <a:xfrm>
          <a:off x="0" y="0"/>
          <a:ext cx="7344668" cy="438181"/>
        </a:xfrm>
        <a:prstGeom prst="roundRect">
          <a:avLst/>
        </a:prstGeom>
        <a:solidFill>
          <a:schemeClr val="accent2">
            <a:lumMod val="20000"/>
            <a:lumOff val="8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b="1" kern="1200" dirty="0">
              <a:solidFill>
                <a:schemeClr val="tx1"/>
              </a:solidFill>
              <a:effectLst/>
              <a:latin typeface="Gotham Medium" panose="02000604030000020004"/>
              <a:ea typeface="+mn-ea"/>
              <a:cs typeface="+mn-cs"/>
            </a:rPr>
            <a:t>JESUS, OUR INSPIRATION—</a:t>
          </a:r>
          <a:endParaRPr lang="en-US" sz="1800" b="1" kern="1200" cap="small" baseline="0" dirty="0">
            <a:solidFill>
              <a:schemeClr val="tx1"/>
            </a:solidFill>
            <a:effectLst>
              <a:outerShdw blurRad="38100" dist="38100" dir="2700000" algn="tl">
                <a:srgbClr val="000000">
                  <a:alpha val="43137"/>
                </a:srgbClr>
              </a:outerShdw>
            </a:effectLst>
            <a:latin typeface="Gotham Medium" panose="02000604030000020004"/>
          </a:endParaRPr>
        </a:p>
      </dsp:txBody>
      <dsp:txXfrm>
        <a:off x="21390" y="21390"/>
        <a:ext cx="7301888" cy="395401"/>
      </dsp:txXfrm>
    </dsp:sp>
    <dsp:sp modelId="{78929F04-FB05-4352-8540-80B6B39D5437}">
      <dsp:nvSpPr>
        <dsp:cNvPr id="0" name=""/>
        <dsp:cNvSpPr/>
      </dsp:nvSpPr>
      <dsp:spPr>
        <a:xfrm>
          <a:off x="0" y="357979"/>
          <a:ext cx="7344668" cy="1311862"/>
        </a:xfrm>
        <a:prstGeom prst="rect">
          <a:avLst/>
        </a:prstGeom>
        <a:solidFill>
          <a:schemeClr val="accent2">
            <a:lumMod val="20000"/>
            <a:lumOff val="8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233193" tIns="22860" rIns="128016" bIns="22860" numCol="1" spcCol="1270" anchor="t" anchorCtr="0">
          <a:noAutofit/>
        </a:bodyPr>
        <a:lstStyle/>
        <a:p>
          <a:pPr marL="171450" lvl="1" indent="-171450" algn="l" defTabSz="800100">
            <a:lnSpc>
              <a:spcPct val="90000"/>
            </a:lnSpc>
            <a:spcBef>
              <a:spcPct val="0"/>
            </a:spcBef>
            <a:spcAft>
              <a:spcPct val="20000"/>
            </a:spcAft>
            <a:buChar char="•"/>
          </a:pPr>
          <a:r>
            <a:rPr lang="en-US" sz="1800" kern="1200" dirty="0">
              <a:solidFill>
                <a:schemeClr val="tx1"/>
              </a:solidFill>
              <a:effectLst/>
              <a:latin typeface="Gotham Medium" panose="02000604030000020004"/>
              <a:ea typeface="+mn-ea"/>
              <a:cs typeface="+mn-cs"/>
            </a:rPr>
            <a:t>The author captures a vivid illustration.  of Jesus as God’s perfect sacrifice. Jesus’ sacrifice on the cross.  allows people to experience closeness to God and to know Him. .  This one act of love by the Savior should be the Christian’s daily.  inspiration and motivation for what we do. </a:t>
          </a:r>
        </a:p>
      </dsp:txBody>
      <dsp:txXfrm>
        <a:off x="0" y="357979"/>
        <a:ext cx="7344668" cy="131186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C4FB9D7-3D41-4D2B-8DB5-10FBD41F1C10}" type="datetimeFigureOut">
              <a:rPr lang="en-US" smtClean="0"/>
              <a:t>8/17/2025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D7893BD-152F-46A7-951C-B1D0890E2115}" type="slidenum">
              <a:rPr lang="en-US" smtClean="0"/>
              <a:t>‹#›</a:t>
            </a:fld>
            <a:endParaRPr lang="en-US"/>
          </a:p>
        </p:txBody>
      </p:sp>
    </p:spTree>
    <p:extLst>
      <p:ext uri="{BB962C8B-B14F-4D97-AF65-F5344CB8AC3E}">
        <p14:creationId xmlns:p14="http://schemas.microsoft.com/office/powerpoint/2010/main" val="38079608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Hebrews 13:9–21 Summary &amp; Commentary (each ≤100 words)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Verses 9–10: Believers are warned not to be swayed by strange teachings. True strength comes from God’s grace, not rituals like ceremonial foods. The altar for Christians is Christ’s cross, which surpasses the old system of priests and sacrifices.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Verses 11–14: Just as sin offerings were burned outside the camp, Jesus suffered outside Jerusalem, bearing reproach to sanctify His people. Believers must share His disgrace, seeking not earthly security but the eternal city of God.</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Verses 15–16: Our sacrifices now are praise, thanksgiving, and doing good. God desires acts of service and generosity as living sacrifices.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Verses 17–19: Christians are called to obey godly leaders who watch over their souls. Leaders must give account to God, so submission brings joy to them and profit to the church. Prayer for leaders ensures integrity, courage, and strength in service.</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Verses 20–21: The benediction blesses believers with the God of peace, who raised Jesus, the Great Shepherd. Through His eternal covenant, God equips His people to do His will. Christ works in us to live in ways pleasing to Him, securing glory forever.</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6D7893BD-152F-46A7-951C-B1D0890E2115}" type="slidenum">
              <a:rPr lang="en-US" smtClean="0"/>
              <a:t>1</a:t>
            </a:fld>
            <a:endParaRPr lang="en-US"/>
          </a:p>
        </p:txBody>
      </p:sp>
    </p:spTree>
    <p:extLst>
      <p:ext uri="{BB962C8B-B14F-4D97-AF65-F5344CB8AC3E}">
        <p14:creationId xmlns:p14="http://schemas.microsoft.com/office/powerpoint/2010/main" val="41855482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THE DISGRACE OF CRUCIFIXION</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Main Idea: Jesus bore shame and curse on the cross, but turned it into victory.</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Key Points: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Crucifixion was shameful and humiliating.</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became a curse to free us from the law.</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Believers must embrace His disgrace and follow Him.</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Summary: The shame of the cross became salvation for us.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err="1">
                <a:solidFill>
                  <a:schemeClr val="tx1"/>
                </a:solidFill>
                <a:effectLst/>
                <a:latin typeface="+mn-lt"/>
                <a:ea typeface="+mn-ea"/>
                <a:cs typeface="+mn-cs"/>
              </a:rPr>
              <a:t>SIMPLIFIEDJesus</a:t>
            </a:r>
            <a:r>
              <a:rPr lang="en-US" sz="1200" b="1" kern="1200" dirty="0">
                <a:solidFill>
                  <a:schemeClr val="tx1"/>
                </a:solidFill>
                <a:effectLst/>
                <a:latin typeface="+mn-lt"/>
                <a:ea typeface="+mn-ea"/>
                <a:cs typeface="+mn-cs"/>
              </a:rPr>
              <a:t> took shame and curse on the cross so we could have life.</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Key Lesson: Following Christ means being willing to share His reproach.</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p>
        </p:txBody>
      </p:sp>
      <p:sp>
        <p:nvSpPr>
          <p:cNvPr id="4" name="Slide Number Placeholder 3"/>
          <p:cNvSpPr>
            <a:spLocks noGrp="1"/>
          </p:cNvSpPr>
          <p:nvPr>
            <p:ph type="sldNum" sz="quarter" idx="5"/>
          </p:nvPr>
        </p:nvSpPr>
        <p:spPr/>
        <p:txBody>
          <a:bodyPr/>
          <a:lstStyle/>
          <a:p>
            <a:fld id="{E30F4BB1-95CD-454C-BCEE-43EC4849194A}" type="slidenum">
              <a:rPr lang="en-US" smtClean="0"/>
              <a:t>10</a:t>
            </a:fld>
            <a:endParaRPr lang="en-US"/>
          </a:p>
        </p:txBody>
      </p:sp>
    </p:spTree>
    <p:extLst>
      <p:ext uri="{BB962C8B-B14F-4D97-AF65-F5344CB8AC3E}">
        <p14:creationId xmlns:p14="http://schemas.microsoft.com/office/powerpoint/2010/main" val="17151267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F8DDA0-6499-BC00-A171-BD13C71FD1F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84B8D65-9C6D-3E67-695E-78082351F35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96493B3-0095-4624-F32E-E5FD5009BB5D}"/>
              </a:ext>
            </a:extLst>
          </p:cNvPr>
          <p:cNvSpPr>
            <a:spLocks noGrp="1"/>
          </p:cNvSpPr>
          <p:nvPr>
            <p:ph type="body" idx="1"/>
          </p:nvPr>
        </p:nvSpPr>
        <p:spPr/>
        <p:txBody>
          <a:bodyPr/>
          <a:lstStyle/>
          <a:p>
            <a:r>
              <a:rPr lang="en-US" sz="1200" kern="120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THE SACRIFICES WE MAKE</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Main Idea: Christian sacrifice means praise, generosity, and service.</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Key Points: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Praise flows from lips of thanksgiving.</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Doing good and sharing are spiritual sacrifices.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Love of neighbor fulfills God’s will.</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Summary: True sacrifice is praise and loving service to others.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err="1">
                <a:solidFill>
                  <a:schemeClr val="tx1"/>
                </a:solidFill>
                <a:effectLst/>
                <a:latin typeface="+mn-lt"/>
                <a:ea typeface="+mn-ea"/>
                <a:cs typeface="+mn-cs"/>
              </a:rPr>
              <a:t>SIMPLIFIEDOur</a:t>
            </a:r>
            <a:r>
              <a:rPr lang="en-US" sz="1200" b="1" kern="1200" dirty="0">
                <a:solidFill>
                  <a:schemeClr val="tx1"/>
                </a:solidFill>
                <a:effectLst/>
                <a:latin typeface="+mn-lt"/>
                <a:ea typeface="+mn-ea"/>
                <a:cs typeface="+mn-cs"/>
              </a:rPr>
              <a:t> sacrifice is worship and showing love to others through kindness.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Key Lesson: Living for Christ means serving others joyfully.</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THE GREAT SHEPHERD</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Main Idea: Jesus, the Great Shepherd, fulfills Old Testament imagery of leadership.</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Key Points: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Shepherd imagery shows God’s care for His people.</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Bad leaders failed, but Christ is faithful.</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guides, protects, and provides for His flock.</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Summary: Jesus is the faithful Shepherd who leads His people.</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err="1">
                <a:solidFill>
                  <a:schemeClr val="tx1"/>
                </a:solidFill>
                <a:effectLst/>
                <a:latin typeface="+mn-lt"/>
                <a:ea typeface="+mn-ea"/>
                <a:cs typeface="+mn-cs"/>
              </a:rPr>
              <a:t>SIMPLIFIEDUnlike</a:t>
            </a:r>
            <a:r>
              <a:rPr lang="en-US" sz="1200" b="1" kern="1200" dirty="0">
                <a:solidFill>
                  <a:schemeClr val="tx1"/>
                </a:solidFill>
                <a:effectLst/>
                <a:latin typeface="+mn-lt"/>
                <a:ea typeface="+mn-ea"/>
                <a:cs typeface="+mn-cs"/>
              </a:rPr>
              <a:t> failed leaders, Jesus guides and protects us perfectly.</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Key Lesson: We can trust Jesus to shepherd us through life.</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p>
          <a:p>
            <a:endParaRPr lang="en-US" sz="1200" kern="1200" dirty="0">
              <a:solidFill>
                <a:schemeClr val="tx1"/>
              </a:solidFill>
              <a:effectLst/>
              <a:latin typeface="+mn-lt"/>
              <a:ea typeface="+mn-ea"/>
              <a:cs typeface="+mn-cs"/>
            </a:endParaRPr>
          </a:p>
        </p:txBody>
      </p:sp>
      <p:sp>
        <p:nvSpPr>
          <p:cNvPr id="4" name="Slide Number Placeholder 3">
            <a:extLst>
              <a:ext uri="{FF2B5EF4-FFF2-40B4-BE49-F238E27FC236}">
                <a16:creationId xmlns:a16="http://schemas.microsoft.com/office/drawing/2014/main" id="{5707D5FC-2E45-F2C4-44EC-978DEFADE854}"/>
              </a:ext>
            </a:extLst>
          </p:cNvPr>
          <p:cNvSpPr>
            <a:spLocks noGrp="1"/>
          </p:cNvSpPr>
          <p:nvPr>
            <p:ph type="sldNum" sz="quarter" idx="5"/>
          </p:nvPr>
        </p:nvSpPr>
        <p:spPr/>
        <p:txBody>
          <a:bodyPr/>
          <a:lstStyle/>
          <a:p>
            <a:fld id="{E30F4BB1-95CD-454C-BCEE-43EC4849194A}" type="slidenum">
              <a:rPr lang="en-US" smtClean="0"/>
              <a:t>11</a:t>
            </a:fld>
            <a:endParaRPr lang="en-US"/>
          </a:p>
        </p:txBody>
      </p:sp>
    </p:spTree>
    <p:extLst>
      <p:ext uri="{BB962C8B-B14F-4D97-AF65-F5344CB8AC3E}">
        <p14:creationId xmlns:p14="http://schemas.microsoft.com/office/powerpoint/2010/main" val="22163150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A0FBD3-76F9-FCEB-CB33-96EEDE564B5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BDCB77A-B1D2-F585-CFE0-51E3380E697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13FACE4-D882-67B5-09B8-66FC72CE5ED3}"/>
              </a:ext>
            </a:extLst>
          </p:cNvPr>
          <p:cNvSpPr>
            <a:spLocks noGrp="1"/>
          </p:cNvSpPr>
          <p:nvPr>
            <p:ph type="body" idx="1"/>
          </p:nvPr>
        </p:nvSpPr>
        <p:spPr/>
        <p:txBody>
          <a:bodyPr/>
          <a:lstStyle/>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MULTIPLE AUTHORS?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Main Idea: Some argue Hebrews was written by more than one author, but the message remains unified.</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Key Points: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Use of “we” suggests multiple voices.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Others see it as a formal “epistolary we.”</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Regardless, its truth and authority stand.</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Summary: Authorship may be debated, but God’s Word remains sure.</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err="1">
                <a:solidFill>
                  <a:schemeClr val="tx1"/>
                </a:solidFill>
                <a:effectLst/>
                <a:latin typeface="+mn-lt"/>
                <a:ea typeface="+mn-ea"/>
                <a:cs typeface="+mn-cs"/>
              </a:rPr>
              <a:t>SIMPLIFIEDWhether</a:t>
            </a:r>
            <a:r>
              <a:rPr lang="en-US" sz="1200" b="1" kern="1200" dirty="0">
                <a:solidFill>
                  <a:schemeClr val="tx1"/>
                </a:solidFill>
                <a:effectLst/>
                <a:latin typeface="+mn-lt"/>
                <a:ea typeface="+mn-ea"/>
                <a:cs typeface="+mn-cs"/>
              </a:rPr>
              <a:t> one or many wrote Hebrews, its message is God’s truth.</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Key Lesson: Focus on the message, not the messenger.</a:t>
            </a:r>
            <a:endParaRPr lang="en-US" sz="1200" kern="1200" dirty="0">
              <a:solidFill>
                <a:schemeClr val="tx1"/>
              </a:solidFill>
              <a:effectLst/>
              <a:latin typeface="+mn-lt"/>
              <a:ea typeface="+mn-ea"/>
              <a:cs typeface="+mn-cs"/>
            </a:endParaRPr>
          </a:p>
        </p:txBody>
      </p:sp>
      <p:sp>
        <p:nvSpPr>
          <p:cNvPr id="4" name="Slide Number Placeholder 3">
            <a:extLst>
              <a:ext uri="{FF2B5EF4-FFF2-40B4-BE49-F238E27FC236}">
                <a16:creationId xmlns:a16="http://schemas.microsoft.com/office/drawing/2014/main" id="{6D4C4298-452D-5F9E-C7F6-A7F136B87827}"/>
              </a:ext>
            </a:extLst>
          </p:cNvPr>
          <p:cNvSpPr>
            <a:spLocks noGrp="1"/>
          </p:cNvSpPr>
          <p:nvPr>
            <p:ph type="sldNum" sz="quarter" idx="5"/>
          </p:nvPr>
        </p:nvSpPr>
        <p:spPr/>
        <p:txBody>
          <a:bodyPr/>
          <a:lstStyle/>
          <a:p>
            <a:fld id="{D5939589-3E79-4C82-AA4A-FE78234FAA59}" type="slidenum">
              <a:rPr lang="en-US" smtClean="0"/>
              <a:t>12</a:t>
            </a:fld>
            <a:endParaRPr lang="en-US" dirty="0"/>
          </a:p>
        </p:txBody>
      </p:sp>
    </p:spTree>
    <p:extLst>
      <p:ext uri="{BB962C8B-B14F-4D97-AF65-F5344CB8AC3E}">
        <p14:creationId xmlns:p14="http://schemas.microsoft.com/office/powerpoint/2010/main" val="643076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Simplified</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The old animal sacrifices couldn’t save, but Jesus’ one sacrifice did. He suffered shame outside the city to make us holy. If we follow Him, we may face rejection, but we keep going because this world isn’t our final home—God has prepared an eternal city for us.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Key Lesson:</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Following Christ means trusting His sacrifice, enduring rejection, and living with hope in God’s eternal kingdom.</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Main Idea:</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The writer of Hebrews shows that Jesus’ sacrifice surpasses all Old Testament offerings. His death, though shameful to men, was God’s perfect plan to make us holy. Believers are called to share in His reproach, knowing their hope rests in God’s eternal city.</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Three Key Points:</a:t>
            </a:r>
            <a:endParaRPr lang="en-US" sz="12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Jesus’ Sacrifice Is Superior: Unlike animal sacrifices, His once-for-all offering brought permanent forgiveness and holiness.</a:t>
            </a:r>
            <a:endParaRPr lang="en-US" sz="12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The Cross Foreshadowed: Old rituals like the Day of Atonement pointed forward to Christ’s suffering “outside the camp,” showing He bore sin’s shame for us.</a:t>
            </a:r>
            <a:endParaRPr lang="en-US" sz="12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Endurance Through Hope: Following Jesus means enduring disgrace and rejection now, while keeping eyes fixed on God’s eternal city to come.</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Summary:</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Hebrews teaches that Jesus’ sacrifice fulfills and surpasses Old Testament rituals. His death outside the city shows He carried shame for us. Believers should expect suffering but endure with hope in God’s eternal kingdom.</a:t>
            </a:r>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&lt;&gt;&lt;&gt;&lt;&gt;&lt;&gt;&lt;&gt;&lt;&gt;&lt;&gt;&lt;&gt;&lt;&gt;&lt;&gt;&lt;&gt;&lt;&gt;&lt;&gt;&lt;&gt;&lt;&gt; </a:t>
            </a:r>
          </a:p>
          <a:p>
            <a:r>
              <a:rPr lang="en-US" sz="1200" kern="1200" dirty="0">
                <a:solidFill>
                  <a:schemeClr val="tx1"/>
                </a:solidFill>
                <a:effectLst/>
                <a:latin typeface="+mn-lt"/>
                <a:ea typeface="+mn-ea"/>
                <a:cs typeface="+mn-cs"/>
              </a:rPr>
              <a:t>The writer of Hebrews has spent the first twelve chapters.  trying to show those who have placed faith in Jesus.  not to envy the Jewish laws and rituals. Jesus’ sacrifice.  for our sins is superior to anything the old covenant.  offered, with its burnt, peace, grain, and sin offerings (see.  Lev. 1–6). Those were “ceremonial . . . external regulations.  applying until the time of the new order” (Heb. 9:10)—the.  “order” established by Jesus, our great high priest.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 Jewish priests would eat some of the meat offerings.  made at the temple, as well as the bread of the presence. .  But here, they have no right to eat from the “altar” of.  Christ’s sacrifice (v. 10). There are at least two possible.  meanings of this “altar. ” First, it could be a metaphor for.  the Communion table, since Jesus made bread a memory.  of His sacrifice (see Matt. 26:26). Second, this “altar” might.  be a metaphor for the cross. As Paul writes, “Christ, our.  Passover Lamb, has been sacrificed” (1 Cor. 5:7).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 author reminds readers of the “sin offering” of.  the Day of Atonement (Heb. 13:11). In a foreshadowing.  of Jesus’ sacrifice, the “high priest [carried] the blood of.  animals into the Most Holy Place as a sin offering. ” The.  priest sprinkled the blood from the sacrifice of a bull.  on the mercy seat of the ark, to atone for his own sins. .  Then he sprinkled the blood from the goat, to atone for.  the people’s sins. The bodies of those sacrificed animals.  were burned outside the Israelites’ camp, because they.  were associated with sin (Lev. 16:27). Thus the writer.  of Hebrews is showing that these sacrifices prefigure.  the sacrifice of Jesus, who “suffered” outside the city of.  Jerusalem for the sins of the people, to make them “holy”.  (Heb. 13:12). His death outside the city shows that He was.  an outcast, “despised and rejected by mankind” (Isa. 53:3).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For us to find grace, Jesus Himself was disgraced. If we.  are to follow Him, we must be ready to suffer like He suffered. .  The result of following Him is not to be accepted.  and adored by others but to receive “the disgrace he bore”.  (Heb. 13:13). We can endure suffering because we remember.  that this world is not our home. We look forward to an.  “enduring city” still “to come” (v. 14), a city “whose architect.  and builder is God” (Heb. 11:10; 12:22).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 </a:t>
            </a:r>
          </a:p>
        </p:txBody>
      </p:sp>
      <p:sp>
        <p:nvSpPr>
          <p:cNvPr id="4" name="Slide Number Placeholder 3"/>
          <p:cNvSpPr>
            <a:spLocks noGrp="1"/>
          </p:cNvSpPr>
          <p:nvPr>
            <p:ph type="sldNum" sz="quarter" idx="5"/>
          </p:nvPr>
        </p:nvSpPr>
        <p:spPr/>
        <p:txBody>
          <a:bodyPr/>
          <a:lstStyle/>
          <a:p>
            <a:fld id="{E30F4BB1-95CD-454C-BCEE-43EC4849194A}" type="slidenum">
              <a:rPr lang="en-US" smtClean="0"/>
              <a:t>13</a:t>
            </a:fld>
            <a:endParaRPr lang="en-US"/>
          </a:p>
        </p:txBody>
      </p:sp>
    </p:spTree>
    <p:extLst>
      <p:ext uri="{BB962C8B-B14F-4D97-AF65-F5344CB8AC3E}">
        <p14:creationId xmlns:p14="http://schemas.microsoft.com/office/powerpoint/2010/main" val="1121542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SIMPLIFIED</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Because Jesus gave His life, we should thank Him every day with our words and </a:t>
            </a:r>
            <a:r>
              <a:rPr lang="en-US" sz="1200" b="1" kern="1200" dirty="0" err="1">
                <a:solidFill>
                  <a:schemeClr val="tx1"/>
                </a:solidFill>
                <a:effectLst/>
                <a:latin typeface="+mn-lt"/>
                <a:ea typeface="+mn-ea"/>
                <a:cs typeface="+mn-cs"/>
              </a:rPr>
              <a:t>actionsServing</a:t>
            </a:r>
            <a:r>
              <a:rPr lang="en-US" sz="1200" b="1" kern="1200" dirty="0">
                <a:solidFill>
                  <a:schemeClr val="tx1"/>
                </a:solidFill>
                <a:effectLst/>
                <a:latin typeface="+mn-lt"/>
                <a:ea typeface="+mn-ea"/>
                <a:cs typeface="+mn-cs"/>
              </a:rPr>
              <a:t> others, sharing, and praising God are our sacrifices now. Leaders must answer to God, so we should support them in prayer. Jesus, our Great Shepherd, gives us everything we need to live for Him.</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Key Lesson:</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Our daily lives—through praise, service, prayer, and unity—are offerings of gratitude to Christ, who equips us to follow Him </a:t>
            </a:r>
            <a:r>
              <a:rPr lang="en-US" sz="1200" b="1" kern="1200" dirty="0" err="1">
                <a:solidFill>
                  <a:schemeClr val="tx1"/>
                </a:solidFill>
                <a:effectLst/>
                <a:latin typeface="+mn-lt"/>
                <a:ea typeface="+mn-ea"/>
                <a:cs typeface="+mn-cs"/>
              </a:rPr>
              <a:t>faithfully.Because</a:t>
            </a:r>
            <a:r>
              <a:rPr lang="en-US" sz="1200" b="1" kern="1200" dirty="0">
                <a:solidFill>
                  <a:schemeClr val="tx1"/>
                </a:solidFill>
                <a:effectLst/>
                <a:latin typeface="+mn-lt"/>
                <a:ea typeface="+mn-ea"/>
                <a:cs typeface="+mn-cs"/>
              </a:rPr>
              <a:t> Jesus made the ultimate sacrifice, believers respond with continual praise, acts of service, confidence in godly leadership, and prayer, knowing Christ equips them for every good work.</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Three Key Points: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1. Sacrifice of Praise and Service: Believers worship through thankful words, good deeds, and sharing with others as acts pleasing to God (vv. 15–16).</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2. Leadership and Accountability: Church leaders must answer to God, so members should support and follow them joyfully when they are godly (v. 17).</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3. Prayer and Assurance: The writer asks for prayer and reminds believers that Jesus, the Great Shepherd, equips them through His covenant blood (vv. 18–21).</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Summary:</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Christ’s sacrifice calls for continual praise and service. Christians build community through worship, good deeds, and mutual support. Leaders are accountable to God, and the church is called to pray for them. Ultimately, Jesus, the risen Shepherd, equips His people to do God’s will.</a:t>
            </a:r>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&lt;&gt;&lt;&gt;&lt;&gt;&lt;&gt;&lt;&gt;&lt;&gt;&lt;&gt;&lt;&gt;&lt;&gt;&lt;&gt;&lt;&gt;&lt;&gt;&lt;&gt;&lt;&gt;&lt;&gt; </a:t>
            </a:r>
          </a:p>
          <a:p>
            <a:r>
              <a:rPr lang="en-US" sz="1200" b="1" kern="1200" dirty="0">
                <a:solidFill>
                  <a:schemeClr val="tx1"/>
                </a:solidFill>
                <a:effectLst/>
                <a:latin typeface="+mn-lt"/>
                <a:ea typeface="+mn-ea"/>
                <a:cs typeface="+mn-cs"/>
              </a:rPr>
              <a:t>Hebrews 13:15–21 NIV</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&lt;&gt;&lt;&gt;&lt;&gt;&lt;&gt;&lt;&gt;&lt;&gt;&lt;&gt;&lt;&gt;&lt;&gt;&lt;&gt;&lt;&gt;&lt;&gt;&lt;&gt;&lt;&gt;&lt;&gt; </a:t>
            </a:r>
          </a:p>
          <a:p>
            <a:r>
              <a:rPr lang="en-US" sz="1200" kern="1200" dirty="0">
                <a:solidFill>
                  <a:schemeClr val="tx1"/>
                </a:solidFill>
                <a:effectLst/>
                <a:latin typeface="+mn-lt"/>
                <a:ea typeface="+mn-ea"/>
                <a:cs typeface="+mn-cs"/>
              </a:rPr>
              <a:t>Because Jesus made the ultimate sacrifice, believers.  continuous “sacrifice of praise” (v. 15) from their lips as.  they thank Him for all He has done. Believers also sacrifice.  through their service for Him, as they “do good” and.  “share with others” (v. 16). For the audience of the letter,.  a new community of fellowship and sharing would be.  important, since Jewish Christians might easily be alienated.  from the wider Jewish community. .  This new community of Christians can have confidence.  in their leaders, because all leaders of God’s church “must.  give an account” of their actions to God. While some might.  think they can lord authority over those under their care.  (as some have), no leader is exempt from standing before.  God and answering for what he or she does (see James 3:1). .  If a leader is godly, however, those they lead should gladly.  follow, making the “work” of leading a “joy” to them and.  a “benefit” to the community (Heb. 13:17). .  As a leader for his audience, the author of Hebrews.  believes that he is delivering a godly message for them. .  Twice he asks the audience to pray for him, so that his conscience.  would remain clear, so that he can continue living a.  godly life (v. 18). He urges them to pray to clear some obstacle.  that prevented him from coming to visit them (v. 19). .  In his closing benediction, the author exalts Jesus as the.  one whom God raised from the dead, our “great Shepherd.  of the sheep” (v. 20), and the one through whom the eternal.  covenant was sealed in His blood. The writer asks this.  God of peace to “equip” the readers with everything they.  might need to do His will (v. 21). This group of struggling.  believers could be assured that they had made the right.  decision to follow Jesus Christ. </a:t>
            </a:r>
          </a:p>
          <a:p>
            <a:r>
              <a:rPr lang="en-US" sz="1200" kern="1200" dirty="0">
                <a:solidFill>
                  <a:schemeClr val="tx1"/>
                </a:solidFill>
                <a:effectLst/>
                <a:latin typeface="+mn-lt"/>
                <a:ea typeface="+mn-ea"/>
                <a:cs typeface="+mn-cs"/>
              </a:rPr>
              <a:t> </a:t>
            </a:r>
          </a:p>
          <a:p>
            <a:pPr marL="342900" marR="0" lvl="0" indent="-342900">
              <a:lnSpc>
                <a:spcPct val="107000"/>
              </a:lnSpc>
              <a:spcBef>
                <a:spcPts val="0"/>
              </a:spcBef>
              <a:spcAft>
                <a:spcPts val="0"/>
              </a:spcAft>
              <a:buFont typeface="+mj-lt"/>
              <a:buAutoNum type="arabicPeriod"/>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E30F4BB1-95CD-454C-BCEE-43EC4849194A}" type="slidenum">
              <a:rPr lang="en-US" smtClean="0"/>
              <a:t>14</a:t>
            </a:fld>
            <a:endParaRPr lang="en-US"/>
          </a:p>
        </p:txBody>
      </p:sp>
    </p:spTree>
    <p:extLst>
      <p:ext uri="{BB962C8B-B14F-4D97-AF65-F5344CB8AC3E}">
        <p14:creationId xmlns:p14="http://schemas.microsoft.com/office/powerpoint/2010/main" val="10340053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
          <p:cNvSpPr>
            <a:spLocks noGrp="1" noRot="1" noChangeAspect="1" noChangeArrowheads="1" noTextEdit="1"/>
          </p:cNvSpPr>
          <p:nvPr>
            <p:ph type="sldImg"/>
          </p:nvPr>
        </p:nvSpPr>
        <p:spPr>
          <a:xfrm>
            <a:off x="-8547100" y="2968625"/>
            <a:ext cx="26390600" cy="14846300"/>
          </a:xfrm>
        </p:spPr>
      </p:sp>
      <p:sp>
        <p:nvSpPr>
          <p:cNvPr id="17411" name="Rectangle 2"/>
          <p:cNvSpPr>
            <a:spLocks noGrp="1" noChangeArrowheads="1"/>
          </p:cNvSpPr>
          <p:nvPr>
            <p:ph type="body" idx="1"/>
          </p:nvPr>
        </p:nvSpPr>
        <p:spPr>
          <a:noFill/>
          <a:ln w="9525"/>
        </p:spPr>
        <p:txBody>
          <a:bodyPr/>
          <a:lstStyle/>
          <a:p>
            <a:r>
              <a:rPr lang="en-US" sz="1200" kern="1200" dirty="0">
                <a:solidFill>
                  <a:schemeClr val="tx1"/>
                </a:solidFill>
                <a:effectLst/>
                <a:latin typeface="+mn-lt"/>
                <a:ea typeface="+mn-ea"/>
                <a:cs typeface="+mn-cs"/>
              </a:rPr>
              <a:t>Niko faced a choice between personal enjoyment and honoring his church service commitment. Remembering his baptism and Jesus’ sacrifice, he chose service. His decision illustrates Christian living: self-denial, hospitality, and love modeled after Christ’s sacrifice. Believers are called to reflect Jesus by serving others faithfully.</a:t>
            </a:r>
          </a:p>
        </p:txBody>
      </p:sp>
    </p:spTree>
    <p:extLst>
      <p:ext uri="{BB962C8B-B14F-4D97-AF65-F5344CB8AC3E}">
        <p14:creationId xmlns:p14="http://schemas.microsoft.com/office/powerpoint/2010/main" val="36278848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D36501-BB7E-8B9A-99CC-A6F57BF699B7}"/>
            </a:ext>
          </a:extLst>
        </p:cNvPr>
        <p:cNvGrpSpPr/>
        <p:nvPr/>
      </p:nvGrpSpPr>
      <p:grpSpPr>
        <a:xfrm>
          <a:off x="0" y="0"/>
          <a:ext cx="0" cy="0"/>
          <a:chOff x="0" y="0"/>
          <a:chExt cx="0" cy="0"/>
        </a:xfrm>
      </p:grpSpPr>
      <p:sp>
        <p:nvSpPr>
          <p:cNvPr id="17410" name="Rectangle 1">
            <a:extLst>
              <a:ext uri="{FF2B5EF4-FFF2-40B4-BE49-F238E27FC236}">
                <a16:creationId xmlns:a16="http://schemas.microsoft.com/office/drawing/2014/main" id="{C66E14AF-0388-385C-E524-003DDD051B07}"/>
              </a:ext>
            </a:extLst>
          </p:cNvPr>
          <p:cNvSpPr>
            <a:spLocks noGrp="1" noRot="1" noChangeAspect="1" noChangeArrowheads="1" noTextEdit="1"/>
          </p:cNvSpPr>
          <p:nvPr>
            <p:ph type="sldImg"/>
          </p:nvPr>
        </p:nvSpPr>
        <p:spPr>
          <a:xfrm>
            <a:off x="-8547100" y="2968625"/>
            <a:ext cx="26390600" cy="14846300"/>
          </a:xfrm>
        </p:spPr>
      </p:sp>
      <p:sp>
        <p:nvSpPr>
          <p:cNvPr id="17411" name="Rectangle 2">
            <a:extLst>
              <a:ext uri="{FF2B5EF4-FFF2-40B4-BE49-F238E27FC236}">
                <a16:creationId xmlns:a16="http://schemas.microsoft.com/office/drawing/2014/main" id="{C65E6522-EE46-3F03-9232-FE567F48FF14}"/>
              </a:ext>
            </a:extLst>
          </p:cNvPr>
          <p:cNvSpPr>
            <a:spLocks noGrp="1" noChangeArrowheads="1"/>
          </p:cNvSpPr>
          <p:nvPr>
            <p:ph type="body" idx="1"/>
          </p:nvPr>
        </p:nvSpPr>
        <p:spPr>
          <a:noFill/>
          <a:ln w="9525"/>
        </p:spPr>
        <p:txBody>
          <a:bodyPr/>
          <a:lstStyle/>
          <a:p>
            <a:r>
              <a:rPr lang="en-US" sz="1200" kern="1200" dirty="0">
                <a:solidFill>
                  <a:schemeClr val="tx1"/>
                </a:solidFill>
                <a:effectLst/>
                <a:latin typeface="+mn-lt"/>
                <a:ea typeface="+mn-ea"/>
                <a:cs typeface="+mn-cs"/>
              </a:rPr>
              <a:t>10. </a:t>
            </a:r>
            <a:r>
              <a:rPr lang="en-US" sz="1200" b="1" i="1" kern="1200" dirty="0">
                <a:solidFill>
                  <a:schemeClr val="tx1"/>
                </a:solidFill>
                <a:effectLst/>
                <a:latin typeface="+mn-lt"/>
                <a:ea typeface="+mn-ea"/>
                <a:cs typeface="+mn-cs"/>
              </a:rPr>
              <a:t>Since it is impossible to live up to Jesus’ perfect.  standard, when do you feel that you are “off the hook” in.  how you live?</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We’re never truly “off the hook.” Though we can’t match Jesus’ perfection, His grace calls us to consistent faithfulness. Our responsibility is to live sincerely for Him, even when imperfect.</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11. </a:t>
            </a:r>
            <a:r>
              <a:rPr lang="en-US" sz="1200" b="1" i="1" kern="1200" dirty="0">
                <a:solidFill>
                  <a:schemeClr val="tx1"/>
                </a:solidFill>
                <a:effectLst/>
                <a:latin typeface="+mn-lt"/>
                <a:ea typeface="+mn-ea"/>
                <a:cs typeface="+mn-cs"/>
              </a:rPr>
              <a:t>Since we look forward to a future hope of a heavenly.  city, how hard should we work to make people feel.  comfortable, respected, and seen?</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We should work diligently to make others feel valued, respected, and seen. Our future heavenly hope motivates us to reflect God’s love in present relationships.</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12. </a:t>
            </a:r>
            <a:r>
              <a:rPr lang="en-US" sz="1200" b="1" i="1" kern="1200" dirty="0">
                <a:solidFill>
                  <a:schemeClr val="tx1"/>
                </a:solidFill>
                <a:effectLst/>
                <a:latin typeface="+mn-lt"/>
                <a:ea typeface="+mn-ea"/>
                <a:cs typeface="+mn-cs"/>
              </a:rPr>
              <a:t>When have you “sacrificed” something for the.  good of the whole, the sake of evangelism, or the good of.  someone else?</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I’ve sacrificed time, comfort, or resources to serve others—whether helping in ministry, supporting someone in crisis, or choosing service over personal desires—for the sake of Christ and His kingdom.</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 </a:t>
            </a:r>
          </a:p>
        </p:txBody>
      </p:sp>
    </p:spTree>
    <p:extLst>
      <p:ext uri="{BB962C8B-B14F-4D97-AF65-F5344CB8AC3E}">
        <p14:creationId xmlns:p14="http://schemas.microsoft.com/office/powerpoint/2010/main" val="17111595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CELTIC CROSS</a:t>
            </a:r>
            <a:endParaRPr lang="en-US" sz="1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The Celtic Cross shows Jesus’ death and eternal promise. </a:t>
            </a:r>
            <a:r>
              <a:rPr lang="en-US" sz="1200" b="1" i="1" u="sng" kern="1200" dirty="0">
                <a:solidFill>
                  <a:schemeClr val="tx1"/>
                </a:solidFill>
                <a:effectLst/>
                <a:latin typeface="+mn-lt"/>
                <a:ea typeface="+mn-ea"/>
                <a:cs typeface="+mn-cs"/>
              </a:rPr>
              <a:t>ANOTER WAY TO SAY IT  </a:t>
            </a:r>
            <a:r>
              <a:rPr lang="en-US" sz="1800" b="1" kern="1200" dirty="0">
                <a:solidFill>
                  <a:schemeClr val="tx1"/>
                </a:solidFill>
                <a:effectLst/>
                <a:latin typeface="+mn-lt"/>
                <a:ea typeface="+mn-ea"/>
                <a:cs typeface="+mn-cs"/>
              </a:rPr>
              <a:t>The Celtic Cross symbolizes Christ’s eternal sacrifice.</a:t>
            </a:r>
            <a:endParaRPr lang="en-US" sz="2800" kern="1200" dirty="0">
              <a:solidFill>
                <a:schemeClr val="tx1"/>
              </a:solidFill>
              <a:effectLst/>
              <a:latin typeface="+mn-lt"/>
              <a:ea typeface="+mn-ea"/>
              <a:cs typeface="+mn-cs"/>
            </a:endParaRPr>
          </a:p>
          <a:p>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Key Lesson: </a:t>
            </a:r>
            <a:endParaRPr lang="en-US" sz="18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Christ’s sacrifice secures eternal hope.</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Key Points:</a:t>
            </a:r>
            <a:endParaRPr lang="en-US" sz="18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The cross represents Christ’s death.</a:t>
            </a:r>
            <a:endParaRPr lang="en-US" sz="18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The circle shows eternity.</a:t>
            </a:r>
            <a:endParaRPr lang="en-US" sz="18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Together, they point to Christ’s everlasting covenant.</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Summary: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The Celtic Cross reminds us of Christ’s eternal sacrifice and covenant.</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8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p>
          <a:p>
            <a:pPr lvl="1" algn="l">
              <a:buFont typeface="+mj-lt"/>
              <a:buNone/>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0BB98531-EBAC-4738-AC3B-4AA42F6013B1}" type="slidenum">
              <a:rPr lang="en-US" smtClean="0"/>
              <a:pPr/>
              <a:t>17</a:t>
            </a:fld>
            <a:endParaRPr lang="en-US"/>
          </a:p>
        </p:txBody>
      </p:sp>
    </p:spTree>
    <p:extLst>
      <p:ext uri="{BB962C8B-B14F-4D97-AF65-F5344CB8AC3E}">
        <p14:creationId xmlns:p14="http://schemas.microsoft.com/office/powerpoint/2010/main" val="21521916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1"/>
          <p:cNvSpPr>
            <a:spLocks noGrp="1" noRot="1" noChangeAspect="1" noChangeArrowheads="1" noTextEdit="1"/>
          </p:cNvSpPr>
          <p:nvPr>
            <p:ph type="sldImg"/>
          </p:nvPr>
        </p:nvSpPr>
        <p:spPr bwMode="auto">
          <a:xfrm>
            <a:off x="-8547100" y="2968625"/>
            <a:ext cx="26390600" cy="148463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Rectangle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55000" lnSpcReduction="20000"/>
          </a:bodyPr>
          <a:lstStyle/>
          <a:p>
            <a:r>
              <a:rPr lang="en-US" sz="1200" b="1" kern="1200" dirty="0">
                <a:solidFill>
                  <a:schemeClr val="tx1"/>
                </a:solidFill>
                <a:effectLst/>
                <a:latin typeface="+mn-lt"/>
                <a:ea typeface="+mn-ea"/>
                <a:cs typeface="+mn-cs"/>
              </a:rPr>
              <a:t>Imagine you’re on a team where the coach has already won the championship for you. You didn’t have to fight for the trophy, it’s yours because of what he did. That’s what Jesus did through His sacrifice. Because He gave His life once and for all, we don’t need animal sacrifices or rituals anymore.</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Instead, our job is to respond with gratitude. Every time we thank God, sing, pray, or encourage someone, that’s our “sacrifice of praise.” But it doesn’t stop at words—God also wants us to do good and share with others. Serving someone in need is just as much worship as singing in church.</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Following Jesus isn’t always easy. He faced shame on the cross, and if we follow Him, people may not always understand or accept us. But we can endure, knowing this world isn’t our final home. God has promised us a better, eternal city.</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The best part? We’re not on our own. Jesus, the Great Shepherd, equips us with everything we need to live for Him. When we depend on Him, He strengthens us to love others, endure trials, and live faithfully.</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Bottom Line: Living for Christ means responding to His sacrifice every day with gratitude, service, courage, and trust.</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SIMPLIFIED</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Because Jesus gave His life, we should show love daily.</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Key Lesson: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Let Christ’s sacrifice inspire us to live sacrificially.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Main Idea: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sacrifice calls us to daily sacrifices of love and service.</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Key Points:</a:t>
            </a:r>
            <a:endParaRPr lang="en-US" sz="12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Christ’s blood inspires acts of love.</a:t>
            </a:r>
            <a:endParaRPr lang="en-US" sz="12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We honor Him by showing care to others.</a:t>
            </a:r>
            <a:endParaRPr lang="en-US" sz="12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Sacrifice is a way of life, not a single act.</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Summary: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Our lives should reflect Christ’s sacrifice through daily love.</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1"/>
          <p:cNvSpPr>
            <a:spLocks noGrp="1" noRot="1" noChangeAspect="1" noChangeArrowheads="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Rectangle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47500" lnSpcReduction="2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b="1" kern="1200" dirty="0">
                <a:solidFill>
                  <a:schemeClr val="tx1"/>
                </a:solidFill>
                <a:effectLst/>
                <a:latin typeface="+mn-lt"/>
                <a:ea typeface="+mn-ea"/>
                <a:cs typeface="+mn-cs"/>
              </a:rPr>
              <a:t>JESUS’ SACRIFICE FOR US</a:t>
            </a:r>
            <a:endParaRPr lang="en-US" sz="2400" kern="1200" dirty="0">
              <a:solidFill>
                <a:schemeClr val="tx1"/>
              </a:solidFill>
              <a:effectLst/>
              <a:latin typeface="+mn-lt"/>
              <a:ea typeface="+mn-ea"/>
              <a:cs typeface="+mn-cs"/>
            </a:endParaRPr>
          </a:p>
          <a:p>
            <a:r>
              <a:rPr lang="en-US" sz="2400" kern="1200" dirty="0">
                <a:solidFill>
                  <a:schemeClr val="tx1"/>
                </a:solidFill>
                <a:effectLst/>
                <a:latin typeface="+mn-lt"/>
                <a:ea typeface="+mn-ea"/>
                <a:cs typeface="+mn-cs"/>
              </a:rPr>
              <a:t>4. </a:t>
            </a:r>
            <a:r>
              <a:rPr lang="en-US" sz="2400" b="1" i="1" kern="1200" dirty="0">
                <a:solidFill>
                  <a:schemeClr val="tx1"/>
                </a:solidFill>
                <a:effectLst/>
                <a:latin typeface="+mn-lt"/>
                <a:ea typeface="+mn-ea"/>
                <a:cs typeface="+mn-cs"/>
              </a:rPr>
              <a:t>What “strange teachings” (v. 9) were early.  Christians tempted to follow?</a:t>
            </a:r>
            <a:endParaRPr lang="en-US" sz="2400" kern="1200" dirty="0">
              <a:solidFill>
                <a:schemeClr val="tx1"/>
              </a:solidFill>
              <a:effectLst/>
              <a:latin typeface="+mn-lt"/>
              <a:ea typeface="+mn-ea"/>
              <a:cs typeface="+mn-cs"/>
            </a:endParaRPr>
          </a:p>
          <a:p>
            <a:r>
              <a:rPr lang="en-US" sz="2400" kern="1200" dirty="0">
                <a:solidFill>
                  <a:schemeClr val="tx1"/>
                </a:solidFill>
                <a:effectLst/>
                <a:latin typeface="+mn-lt"/>
                <a:ea typeface="+mn-ea"/>
                <a:cs typeface="+mn-cs"/>
              </a:rPr>
              <a:t>Many early Christians—Jews and Gentiles—.  were interested in ritual observances of the Old.  Testament. Early Christians might think they.  should restrict themselves from eating certain.  foods (perhaps in imitation of the diet of priests). .  But the author of Hebrews wants everyone to see.  that former rituals of daily sacrifice are inferior to.  the sacrifice of Jesus. </a:t>
            </a:r>
          </a:p>
          <a:p>
            <a:r>
              <a:rPr lang="en-US" sz="2400" kern="1200" dirty="0">
                <a:solidFill>
                  <a:schemeClr val="tx1"/>
                </a:solidFill>
                <a:effectLst/>
                <a:latin typeface="+mn-lt"/>
                <a:ea typeface="+mn-ea"/>
                <a:cs typeface="+mn-cs"/>
              </a:rPr>
              <a:t> </a:t>
            </a:r>
          </a:p>
          <a:p>
            <a:r>
              <a:rPr lang="en-US" sz="2400" kern="1200" dirty="0">
                <a:solidFill>
                  <a:schemeClr val="tx1"/>
                </a:solidFill>
                <a:effectLst/>
                <a:latin typeface="+mn-lt"/>
                <a:ea typeface="+mn-ea"/>
                <a:cs typeface="+mn-cs"/>
              </a:rPr>
              <a:t>5. </a:t>
            </a:r>
            <a:r>
              <a:rPr lang="en-US" sz="2400" b="1" i="1" kern="1200" dirty="0">
                <a:solidFill>
                  <a:schemeClr val="tx1"/>
                </a:solidFill>
                <a:effectLst/>
                <a:latin typeface="+mn-lt"/>
                <a:ea typeface="+mn-ea"/>
                <a:cs typeface="+mn-cs"/>
              </a:rPr>
              <a:t>Why is it significant that Jesus was crucified outside.  the city of Jerusalem?</a:t>
            </a:r>
            <a:endParaRPr lang="en-US" sz="2400" kern="1200" dirty="0">
              <a:solidFill>
                <a:schemeClr val="tx1"/>
              </a:solidFill>
              <a:effectLst/>
              <a:latin typeface="+mn-lt"/>
              <a:ea typeface="+mn-ea"/>
              <a:cs typeface="+mn-cs"/>
            </a:endParaRPr>
          </a:p>
          <a:p>
            <a:r>
              <a:rPr lang="en-US" sz="2400" kern="1200" dirty="0">
                <a:solidFill>
                  <a:schemeClr val="tx1"/>
                </a:solidFill>
                <a:effectLst/>
                <a:latin typeface="+mn-lt"/>
                <a:ea typeface="+mn-ea"/>
                <a:cs typeface="+mn-cs"/>
              </a:rPr>
              <a:t>The bodies of the animals sacrificed.  on the Day of Atonement were taken.  outside the city to be burned. They were.  associated with sin. Hebrews connects this past.  tradition to the death of Jesus, who was crucified.  outside the city. Jesus also took our sins on.  Himself, and He was willing to face rejection from.  the religious establishment. </a:t>
            </a:r>
          </a:p>
          <a:p>
            <a:r>
              <a:rPr lang="en-US" sz="2400" kern="1200" dirty="0">
                <a:solidFill>
                  <a:schemeClr val="tx1"/>
                </a:solidFill>
                <a:effectLst/>
                <a:latin typeface="+mn-lt"/>
                <a:ea typeface="+mn-ea"/>
                <a:cs typeface="+mn-cs"/>
              </a:rPr>
              <a:t> </a:t>
            </a:r>
          </a:p>
          <a:p>
            <a:r>
              <a:rPr lang="en-US" sz="2400" kern="1200" dirty="0">
                <a:solidFill>
                  <a:schemeClr val="tx1"/>
                </a:solidFill>
                <a:effectLst/>
                <a:latin typeface="+mn-lt"/>
                <a:ea typeface="+mn-ea"/>
                <a:cs typeface="+mn-cs"/>
              </a:rPr>
              <a:t>6. </a:t>
            </a:r>
            <a:r>
              <a:rPr lang="en-US" sz="2400" b="1" i="1" kern="1200" dirty="0">
                <a:solidFill>
                  <a:schemeClr val="tx1"/>
                </a:solidFill>
                <a:effectLst/>
                <a:latin typeface="+mn-lt"/>
                <a:ea typeface="+mn-ea"/>
                <a:cs typeface="+mn-cs"/>
              </a:rPr>
              <a:t>What can believers who suffer anticipate in the.  future?</a:t>
            </a:r>
            <a:endParaRPr lang="en-US" sz="2400" kern="1200" dirty="0">
              <a:solidFill>
                <a:schemeClr val="tx1"/>
              </a:solidFill>
              <a:effectLst/>
              <a:latin typeface="+mn-lt"/>
              <a:ea typeface="+mn-ea"/>
              <a:cs typeface="+mn-cs"/>
            </a:endParaRPr>
          </a:p>
          <a:p>
            <a:r>
              <a:rPr lang="en-US" sz="2400" kern="1200" dirty="0">
                <a:solidFill>
                  <a:schemeClr val="tx1"/>
                </a:solidFill>
                <a:effectLst/>
                <a:latin typeface="+mn-lt"/>
                <a:ea typeface="+mn-ea"/>
                <a:cs typeface="+mn-cs"/>
              </a:rPr>
              <a:t>They look forward to a “city to come,” the.  eternal city of God’s presence. That is why they.  can endure suffering, like Jesus. When believers.  endure trials, they know that they are suffering.  with Jesus, witnessing the kind of disgrace that.  Jesus received. </a:t>
            </a:r>
          </a:p>
          <a:p>
            <a:r>
              <a:rPr lang="en-US" sz="2400" kern="1200" dirty="0">
                <a:solidFill>
                  <a:schemeClr val="tx1"/>
                </a:solidFill>
                <a:effectLst/>
                <a:latin typeface="+mn-lt"/>
                <a:ea typeface="+mn-ea"/>
                <a:cs typeface="+mn-cs"/>
              </a:rPr>
              <a:t> </a:t>
            </a:r>
          </a:p>
          <a:p>
            <a:r>
              <a:rPr lang="en-US" sz="2400" kern="1200" dirty="0">
                <a:solidFill>
                  <a:schemeClr val="tx1"/>
                </a:solidFill>
                <a:effectLst/>
                <a:latin typeface="+mn-lt"/>
                <a:ea typeface="+mn-ea"/>
                <a:cs typeface="+mn-cs"/>
              </a:rPr>
              <a:t> </a:t>
            </a:r>
          </a:p>
        </p:txBody>
      </p:sp>
    </p:spTree>
    <p:extLst>
      <p:ext uri="{BB962C8B-B14F-4D97-AF65-F5344CB8AC3E}">
        <p14:creationId xmlns:p14="http://schemas.microsoft.com/office/powerpoint/2010/main" val="30177940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Prayer</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Lord God, may the fruit of our lips be pleasing to You. May the words of our mouths be praise and recognition of Your glory. May our praise be full of thanksgiving for the sacrifice of Jesus, Your Son, to save us. We pray in His name, Amen. </a:t>
            </a: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Thought to Remember</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Offer the new covenant sacrifices to Him. </a:t>
            </a:r>
          </a:p>
        </p:txBody>
      </p:sp>
      <p:sp>
        <p:nvSpPr>
          <p:cNvPr id="4" name="Slide Number Placeholder 3"/>
          <p:cNvSpPr>
            <a:spLocks noGrp="1"/>
          </p:cNvSpPr>
          <p:nvPr>
            <p:ph type="sldNum" sz="quarter" idx="5"/>
          </p:nvPr>
        </p:nvSpPr>
        <p:spPr/>
        <p:txBody>
          <a:bodyPr/>
          <a:lstStyle/>
          <a:p>
            <a:fld id="{D5939589-3E79-4C82-AA4A-FE78234FAA59}" type="slidenum">
              <a:rPr lang="en-US" smtClean="0"/>
              <a:t>2</a:t>
            </a:fld>
            <a:endParaRPr lang="en-US" dirty="0"/>
          </a:p>
        </p:txBody>
      </p:sp>
    </p:spTree>
    <p:extLst>
      <p:ext uri="{BB962C8B-B14F-4D97-AF65-F5344CB8AC3E}">
        <p14:creationId xmlns:p14="http://schemas.microsoft.com/office/powerpoint/2010/main" val="3770961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528D67-FE60-C021-EBF0-73AB2771AF50}"/>
            </a:ext>
          </a:extLst>
        </p:cNvPr>
        <p:cNvGrpSpPr/>
        <p:nvPr/>
      </p:nvGrpSpPr>
      <p:grpSpPr>
        <a:xfrm>
          <a:off x="0" y="0"/>
          <a:ext cx="0" cy="0"/>
          <a:chOff x="0" y="0"/>
          <a:chExt cx="0" cy="0"/>
        </a:xfrm>
      </p:grpSpPr>
      <p:sp>
        <p:nvSpPr>
          <p:cNvPr id="37890" name="Rectangle 1">
            <a:extLst>
              <a:ext uri="{FF2B5EF4-FFF2-40B4-BE49-F238E27FC236}">
                <a16:creationId xmlns:a16="http://schemas.microsoft.com/office/drawing/2014/main" id="{19B346BB-2B23-3AA3-4FFC-E45845E787E7}"/>
              </a:ext>
            </a:extLst>
          </p:cNvPr>
          <p:cNvSpPr>
            <a:spLocks noGrp="1" noRot="1" noChangeAspect="1" noChangeArrowheads="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Rectangle 2">
            <a:extLst>
              <a:ext uri="{FF2B5EF4-FFF2-40B4-BE49-F238E27FC236}">
                <a16:creationId xmlns:a16="http://schemas.microsoft.com/office/drawing/2014/main" id="{B5712BD4-8965-BD9E-49F6-7AA9BF5E45DF}"/>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b="1" kern="1200" dirty="0">
                <a:solidFill>
                  <a:schemeClr val="tx1"/>
                </a:solidFill>
                <a:effectLst/>
                <a:latin typeface="+mn-lt"/>
                <a:ea typeface="+mn-ea"/>
                <a:cs typeface="+mn-cs"/>
              </a:rPr>
              <a:t>OUR SACRIFICES FOR JESUS</a:t>
            </a:r>
            <a:endParaRPr lang="en-US" sz="24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7. </a:t>
            </a:r>
            <a:r>
              <a:rPr lang="en-US" sz="1200" b="1" i="1" kern="1200" dirty="0">
                <a:solidFill>
                  <a:schemeClr val="tx1"/>
                </a:solidFill>
                <a:effectLst/>
                <a:latin typeface="+mn-lt"/>
                <a:ea typeface="+mn-ea"/>
                <a:cs typeface="+mn-cs"/>
              </a:rPr>
              <a:t>What sacrifices should we offer to God?</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We offer Him the “sacrifice of praise” that comes from our lips as we profess</a:t>
            </a:r>
          </a:p>
          <a:p>
            <a:r>
              <a:rPr lang="en-US" sz="1200" kern="1200" dirty="0">
                <a:solidFill>
                  <a:schemeClr val="tx1"/>
                </a:solidFill>
                <a:effectLst/>
                <a:latin typeface="+mn-lt"/>
                <a:ea typeface="+mn-ea"/>
                <a:cs typeface="+mn-cs"/>
              </a:rPr>
              <a:t>His name and follow Him (v. 15). We are also offering Him our sacrifices when we do good and share with others (v. 16).</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8. </a:t>
            </a:r>
            <a:r>
              <a:rPr lang="en-US" sz="1200" b="1" i="1" kern="1200" dirty="0">
                <a:solidFill>
                  <a:schemeClr val="tx1"/>
                </a:solidFill>
                <a:effectLst/>
                <a:latin typeface="+mn-lt"/>
                <a:ea typeface="+mn-ea"/>
                <a:cs typeface="+mn-cs"/>
              </a:rPr>
              <a:t>How does the author describe what God does.  through Jesus?</a:t>
            </a:r>
            <a:endParaRPr lang="en-US" sz="120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Jesus initiates an “eternal covenant” through the giving of His blood (v. 20).</a:t>
            </a:r>
          </a:p>
          <a:p>
            <a:r>
              <a:rPr lang="en-US" sz="1200" b="0" i="0" kern="1200" dirty="0">
                <a:solidFill>
                  <a:schemeClr val="tx1"/>
                </a:solidFill>
                <a:effectLst/>
                <a:latin typeface="+mn-lt"/>
                <a:ea typeface="+mn-ea"/>
                <a:cs typeface="+mn-cs"/>
              </a:rPr>
              <a:t>Jesus’ sacrifice goes beyond the animal sacrifices of the old covenant by providing the people of God “with everything good for doing his will” (v. 21).</a:t>
            </a:r>
          </a:p>
          <a:p>
            <a:r>
              <a:rPr lang="en-US" sz="1200" b="1" i="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9. </a:t>
            </a:r>
            <a:r>
              <a:rPr lang="en-US" sz="1200" b="1" i="1" kern="1200" dirty="0">
                <a:solidFill>
                  <a:schemeClr val="tx1"/>
                </a:solidFill>
                <a:effectLst/>
                <a:latin typeface="+mn-lt"/>
                <a:ea typeface="+mn-ea"/>
                <a:cs typeface="+mn-cs"/>
              </a:rPr>
              <a:t>How should the Christian community respond to.  leaders?</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God has set leaders in place to watch over His flock. These leaders need to exhibit godly qualities, but the people under their care should offer prayers for</a:t>
            </a:r>
          </a:p>
          <a:p>
            <a:r>
              <a:rPr lang="en-US" sz="1200" kern="1200" dirty="0">
                <a:solidFill>
                  <a:schemeClr val="tx1"/>
                </a:solidFill>
                <a:effectLst/>
                <a:latin typeface="+mn-lt"/>
                <a:ea typeface="+mn-ea"/>
                <a:cs typeface="+mn-cs"/>
              </a:rPr>
              <a:t>them.</a:t>
            </a:r>
          </a:p>
          <a:p>
            <a:endParaRPr lang="en-US" sz="24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433661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0"/>
              </a:spcAft>
            </a:pPr>
            <a:r>
              <a:rPr lang="en-US" sz="1800" b="1" dirty="0">
                <a:effectLst/>
                <a:latin typeface="Calibri" panose="020F0502020204030204" pitchFamily="34" charset="0"/>
                <a:ea typeface="Calibri" panose="020F0502020204030204" pitchFamily="34" charset="0"/>
                <a:cs typeface="Calibri" panose="020F0502020204030204" pitchFamily="34" charset="0"/>
              </a:rPr>
              <a:t>Alive in Christ - </a:t>
            </a:r>
            <a:r>
              <a:rPr lang="en-US" sz="1800" b="1" i="1" dirty="0">
                <a:effectLst/>
                <a:latin typeface="Calibri" panose="020F0502020204030204" pitchFamily="34" charset="0"/>
                <a:ea typeface="Calibri" panose="020F0502020204030204" pitchFamily="34" charset="0"/>
                <a:cs typeface="Calibri" panose="020F0502020204030204" pitchFamily="34" charset="0"/>
              </a:rPr>
              <a:t>Romans 7:1-6, </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0"/>
              </a:spcAft>
              <a:buClrTx/>
              <a:buSzTx/>
              <a:buFontTx/>
              <a:buNone/>
              <a:tabLst/>
              <a:defRPr/>
            </a:pPr>
            <a:r>
              <a:rPr lang="en-US" sz="1800" b="1" dirty="0">
                <a:effectLst/>
                <a:latin typeface="Calibri" panose="020F0502020204030204" pitchFamily="34" charset="0"/>
                <a:ea typeface="Calibri" panose="020F0502020204030204" pitchFamily="34" charset="0"/>
                <a:cs typeface="Calibri" panose="020F0502020204030204" pitchFamily="34" charset="0"/>
              </a:rPr>
              <a:t>Dead through Law and Sin </a:t>
            </a:r>
            <a:r>
              <a:rPr lang="en-US" sz="1800" b="1" i="1" dirty="0">
                <a:effectLst/>
                <a:latin typeface="Calibri" panose="020F0502020204030204" pitchFamily="34" charset="0"/>
                <a:ea typeface="Calibri" panose="020F0502020204030204" pitchFamily="34" charset="0"/>
                <a:cs typeface="Calibri" panose="020F0502020204030204" pitchFamily="34" charset="0"/>
              </a:rPr>
              <a:t>Romans 7:7-12, </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US" sz="1800" b="1" dirty="0">
              <a:effectLst/>
              <a:latin typeface="Gotham Medium" panose="02000604030000020004"/>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D5939589-3E79-4C82-AA4A-FE78234FAA59}" type="slidenum">
              <a:rPr lang="en-US" smtClean="0"/>
              <a:t>3</a:t>
            </a:fld>
            <a:endParaRPr lang="en-US" dirty="0"/>
          </a:p>
        </p:txBody>
      </p:sp>
    </p:spTree>
    <p:extLst>
      <p:ext uri="{BB962C8B-B14F-4D97-AF65-F5344CB8AC3E}">
        <p14:creationId xmlns:p14="http://schemas.microsoft.com/office/powerpoint/2010/main" val="9393974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1800" b="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GIVE IT UP</a:t>
            </a:r>
          </a:p>
          <a:p>
            <a:pPr marL="0" marR="0" lvl="0" indent="0" algn="l" defTabSz="914400" rtl="0" eaLnBrk="1" fontAlgn="auto" latinLnBrk="0" hangingPunct="1">
              <a:lnSpc>
                <a:spcPct val="107000"/>
              </a:lnSpc>
              <a:spcBef>
                <a:spcPts val="0"/>
              </a:spcBef>
              <a:spcAft>
                <a:spcPts val="0"/>
              </a:spcAft>
              <a:buClrTx/>
              <a:buSzTx/>
              <a:buFontTx/>
              <a:buNone/>
              <a:tabLst/>
              <a:defRPr/>
            </a:pPr>
            <a:r>
              <a:rPr lang="en-US" sz="1800" b="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Main Idea: </a:t>
            </a:r>
          </a:p>
          <a:p>
            <a:pPr marL="0" marR="0" lvl="0" indent="0" algn="l" defTabSz="914400" rtl="0" eaLnBrk="1" fontAlgn="auto" latinLnBrk="0" hangingPunct="1">
              <a:lnSpc>
                <a:spcPct val="107000"/>
              </a:lnSpc>
              <a:spcBef>
                <a:spcPts val="0"/>
              </a:spcBef>
              <a:spcAft>
                <a:spcPts val="0"/>
              </a:spcAft>
              <a:buClrTx/>
              <a:buSzTx/>
              <a:buFontTx/>
              <a:buNone/>
              <a:tabLst/>
              <a:defRPr/>
            </a:pPr>
            <a:r>
              <a:rPr lang="en-US" sz="1800" b="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Christians are called to praise God continually, understanding its roots in Old Testament worship but perfected in Christ.</a:t>
            </a:r>
          </a:p>
          <a:p>
            <a:pPr marL="0" marR="0" lvl="0" indent="0" algn="l" defTabSz="914400" rtl="0" eaLnBrk="1" fontAlgn="auto" latinLnBrk="0" hangingPunct="1">
              <a:lnSpc>
                <a:spcPct val="107000"/>
              </a:lnSpc>
              <a:spcBef>
                <a:spcPts val="0"/>
              </a:spcBef>
              <a:spcAft>
                <a:spcPts val="0"/>
              </a:spcAft>
              <a:buClrTx/>
              <a:buSzTx/>
              <a:buFontTx/>
              <a:buNone/>
              <a:tabLst/>
              <a:defRPr/>
            </a:pPr>
            <a:r>
              <a:rPr lang="en-US" sz="1800" b="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Key Points:</a:t>
            </a:r>
          </a:p>
          <a:p>
            <a:pPr marL="0" marR="0" lvl="0" indent="0" algn="l" defTabSz="914400" rtl="0" eaLnBrk="1" fontAlgn="auto" latinLnBrk="0" hangingPunct="1">
              <a:lnSpc>
                <a:spcPct val="107000"/>
              </a:lnSpc>
              <a:spcBef>
                <a:spcPts val="0"/>
              </a:spcBef>
              <a:spcAft>
                <a:spcPts val="0"/>
              </a:spcAft>
              <a:buClrTx/>
              <a:buSzTx/>
              <a:buFontTx/>
              <a:buNone/>
              <a:tabLst/>
              <a:defRPr/>
            </a:pPr>
            <a:r>
              <a:rPr lang="en-US" sz="1800" b="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1.	Praise is both commanded and modeled in Scripture.</a:t>
            </a:r>
          </a:p>
          <a:p>
            <a:pPr marL="0" marR="0" lvl="0" indent="0" algn="l" defTabSz="914400" rtl="0" eaLnBrk="1" fontAlgn="auto" latinLnBrk="0" hangingPunct="1">
              <a:lnSpc>
                <a:spcPct val="107000"/>
              </a:lnSpc>
              <a:spcBef>
                <a:spcPts val="0"/>
              </a:spcBef>
              <a:spcAft>
                <a:spcPts val="0"/>
              </a:spcAft>
              <a:buClrTx/>
              <a:buSzTx/>
              <a:buFontTx/>
              <a:buNone/>
              <a:tabLst/>
              <a:defRPr/>
            </a:pPr>
            <a:r>
              <a:rPr lang="en-US" sz="1800" b="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2.	Old Testament rituals foreshadow New Testament praise.</a:t>
            </a:r>
          </a:p>
          <a:p>
            <a:pPr marL="0" marR="0" lvl="0" indent="0" algn="l" defTabSz="914400" rtl="0" eaLnBrk="1" fontAlgn="auto" latinLnBrk="0" hangingPunct="1">
              <a:lnSpc>
                <a:spcPct val="107000"/>
              </a:lnSpc>
              <a:spcBef>
                <a:spcPts val="0"/>
              </a:spcBef>
              <a:spcAft>
                <a:spcPts val="0"/>
              </a:spcAft>
              <a:buClrTx/>
              <a:buSzTx/>
              <a:buFontTx/>
              <a:buNone/>
              <a:tabLst/>
              <a:defRPr/>
            </a:pPr>
            <a:r>
              <a:rPr lang="en-US" sz="1800" b="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3.	Christian worship reflects gratitude for Jesus’ sacrifice.</a:t>
            </a:r>
          </a:p>
          <a:p>
            <a:pPr marL="0" marR="0" lvl="0" indent="0" algn="l" defTabSz="914400" rtl="0" eaLnBrk="1" fontAlgn="auto" latinLnBrk="0" hangingPunct="1">
              <a:lnSpc>
                <a:spcPct val="107000"/>
              </a:lnSpc>
              <a:spcBef>
                <a:spcPts val="0"/>
              </a:spcBef>
              <a:spcAft>
                <a:spcPts val="0"/>
              </a:spcAft>
              <a:buClrTx/>
              <a:buSzTx/>
              <a:buFontTx/>
              <a:buNone/>
              <a:tabLst/>
              <a:defRPr/>
            </a:pPr>
            <a:r>
              <a:rPr lang="en-US" sz="1800" b="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Summary: </a:t>
            </a:r>
          </a:p>
          <a:p>
            <a:pPr marL="0" marR="0" lvl="0" indent="0" algn="l" defTabSz="914400" rtl="0" eaLnBrk="1" fontAlgn="auto" latinLnBrk="0" hangingPunct="1">
              <a:lnSpc>
                <a:spcPct val="107000"/>
              </a:lnSpc>
              <a:spcBef>
                <a:spcPts val="0"/>
              </a:spcBef>
              <a:spcAft>
                <a:spcPts val="0"/>
              </a:spcAft>
              <a:buClrTx/>
              <a:buSzTx/>
              <a:buFontTx/>
              <a:buNone/>
              <a:tabLst/>
              <a:defRPr/>
            </a:pPr>
            <a:r>
              <a:rPr lang="en-US" sz="1800" b="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Praise is an essential element of Christian life, rooted in biblical history and fulfilled in Christ’s work.</a:t>
            </a:r>
          </a:p>
          <a:p>
            <a:pPr marL="0" marR="0" lvl="0" indent="0" algn="l" defTabSz="914400" rtl="0" eaLnBrk="1" fontAlgn="auto" latinLnBrk="0" hangingPunct="1">
              <a:lnSpc>
                <a:spcPct val="107000"/>
              </a:lnSpc>
              <a:spcBef>
                <a:spcPts val="0"/>
              </a:spcBef>
              <a:spcAft>
                <a:spcPts val="0"/>
              </a:spcAft>
              <a:buClrTx/>
              <a:buSzTx/>
              <a:buFontTx/>
              <a:buNone/>
              <a:tabLst/>
              <a:defRPr/>
            </a:pPr>
            <a:r>
              <a:rPr lang="en-US" sz="1800" b="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SIMPLIFIED</a:t>
            </a:r>
          </a:p>
          <a:p>
            <a:pPr marL="0" marR="0" lvl="0" indent="0" algn="l" defTabSz="914400" rtl="0" eaLnBrk="1" fontAlgn="auto" latinLnBrk="0" hangingPunct="1">
              <a:lnSpc>
                <a:spcPct val="107000"/>
              </a:lnSpc>
              <a:spcBef>
                <a:spcPts val="0"/>
              </a:spcBef>
              <a:spcAft>
                <a:spcPts val="0"/>
              </a:spcAft>
              <a:buClrTx/>
              <a:buSzTx/>
              <a:buFontTx/>
              <a:buNone/>
              <a:tabLst/>
              <a:defRPr/>
            </a:pPr>
            <a:r>
              <a:rPr lang="en-US" sz="1800" b="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We give praise to God because of Jesus’ sacrifice. Just like Israel praised through rituals, we now offer heartfelt worship.</a:t>
            </a:r>
          </a:p>
          <a:p>
            <a:pPr marL="0" marR="0" lvl="0" indent="0" algn="l" defTabSz="914400" rtl="0" eaLnBrk="1" fontAlgn="auto" latinLnBrk="0" hangingPunct="1">
              <a:lnSpc>
                <a:spcPct val="107000"/>
              </a:lnSpc>
              <a:spcBef>
                <a:spcPts val="0"/>
              </a:spcBef>
              <a:spcAft>
                <a:spcPts val="0"/>
              </a:spcAft>
              <a:buClrTx/>
              <a:buSzTx/>
              <a:buFontTx/>
              <a:buNone/>
              <a:tabLst/>
              <a:defRPr/>
            </a:pPr>
            <a:endParaRPr lang="en-US" sz="1800" b="1" dirty="0">
              <a:solidFill>
                <a:srgbClr val="FF0000"/>
              </a:solidFill>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7000"/>
              </a:lnSpc>
              <a:spcBef>
                <a:spcPts val="0"/>
              </a:spcBef>
              <a:spcAft>
                <a:spcPts val="0"/>
              </a:spcAft>
              <a:buClrTx/>
              <a:buSzTx/>
              <a:buFontTx/>
              <a:buNone/>
              <a:tabLst/>
              <a:defRPr/>
            </a:pPr>
            <a:r>
              <a:rPr lang="en-US" sz="1800" b="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Key Lesson: </a:t>
            </a:r>
          </a:p>
          <a:p>
            <a:pPr marL="0" marR="0" lvl="0" indent="0" algn="l" defTabSz="914400" rtl="0" eaLnBrk="1" fontAlgn="auto" latinLnBrk="0" hangingPunct="1">
              <a:lnSpc>
                <a:spcPct val="107000"/>
              </a:lnSpc>
              <a:spcBef>
                <a:spcPts val="0"/>
              </a:spcBef>
              <a:spcAft>
                <a:spcPts val="0"/>
              </a:spcAft>
              <a:buClrTx/>
              <a:buSzTx/>
              <a:buFontTx/>
              <a:buNone/>
              <a:tabLst/>
              <a:defRPr/>
            </a:pPr>
            <a:r>
              <a:rPr lang="en-US" sz="1800" b="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Christian praise is our way of honoring God daily.</a:t>
            </a:r>
          </a:p>
        </p:txBody>
      </p:sp>
      <p:sp>
        <p:nvSpPr>
          <p:cNvPr id="4" name="Slide Number Placeholder 3"/>
          <p:cNvSpPr>
            <a:spLocks noGrp="1"/>
          </p:cNvSpPr>
          <p:nvPr>
            <p:ph type="sldNum" sz="quarter" idx="5"/>
          </p:nvPr>
        </p:nvSpPr>
        <p:spPr/>
        <p:txBody>
          <a:bodyPr/>
          <a:lstStyle/>
          <a:p>
            <a:fld id="{D5939589-3E79-4C82-AA4A-FE78234FAA59}" type="slidenum">
              <a:rPr lang="en-US" smtClean="0"/>
              <a:t>4</a:t>
            </a:fld>
            <a:endParaRPr lang="en-US" dirty="0"/>
          </a:p>
        </p:txBody>
      </p:sp>
    </p:spTree>
    <p:extLst>
      <p:ext uri="{BB962C8B-B14F-4D97-AF65-F5344CB8AC3E}">
        <p14:creationId xmlns:p14="http://schemas.microsoft.com/office/powerpoint/2010/main" val="9822259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THE PERFECT SACRIFICE</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Main Idea: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is the ultimate high priest and final sacrifice, superior to all Old Testament rituals.</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Key Points:</a:t>
            </a:r>
            <a:endParaRPr lang="en-US" sz="18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Old covenant sacrifices were repeated and imperfect.</a:t>
            </a:r>
            <a:endParaRPr lang="en-US" sz="18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Jesus sacrificed Himself once for all, never needing repetition.</a:t>
            </a:r>
            <a:endParaRPr lang="en-US" sz="18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The gospel and Christ remain unchanging, securing salvation.</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Summary: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The old covenant pointed forward but was temporary; Jesus’ perfect sacrifice fulfilled God’s plan eternally.</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SIMPLIFIED</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gave Himself once for all time. Unlike priests who kept offering sacrifices, His death was enough to save us forever.</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Key Lesson: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Trust Christ’s unchanging sacrifice as the only true source of salvation.</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8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THE ALTAR</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Main Idea:</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Himself is the altar where the true sacrifice took place.</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Key Points:</a:t>
            </a:r>
            <a:endParaRPr lang="en-US" sz="18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The Old Testament altar was for animal sacrifices.</a:t>
            </a:r>
            <a:endParaRPr lang="en-US" sz="18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Hebrews points to Jesus’ death on the cross as the true altar.</a:t>
            </a:r>
            <a:endParaRPr lang="en-US" sz="18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God desires spiritual sacrifices—praise, thanksgiving, and service.</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Summary: Christ’s cross is the true altar, inviting believers to offer spiritual sacrifices.</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SIMPLIFIED</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is our altar. His cross replaced animal sacrifices, and now God wants our praise and good works.</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Key Lesson: Offer your life as a living sacrifice to God daily.</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the convent—</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author of Hebrews concludes by asking.  for the congregation’s prayers on his behalf. He ends the letter.  by praying for them with a beautiful priestly blessing. He prays.  for the Lord’s face to illuminate the congregation and for them to.  experience God’s grace and peace (compare Num. 6:22–27). He.  alludes to an “eternal covenant” (Heb. 13:20). </a:t>
            </a:r>
          </a:p>
          <a:p>
            <a:r>
              <a:rPr lang="en-US" sz="1200" b="1" kern="1200" dirty="0">
                <a:solidFill>
                  <a:schemeClr val="tx1"/>
                </a:solidFill>
                <a:effectLst/>
                <a:latin typeface="+mn-lt"/>
                <a:ea typeface="+mn-ea"/>
                <a:cs typeface="+mn-cs"/>
              </a:rPr>
              <a:t>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THE CONVENANT</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Main Idea: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sealed the eternal covenant, ensuring God’s ongoing relationship with His people.</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Key Points:</a:t>
            </a:r>
            <a:endParaRPr lang="en-US" sz="18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The author ends with prayer, blessing the congregation.</a:t>
            </a:r>
            <a:endParaRPr lang="en-US" sz="18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This covenant brings God’s grace and peace.</a:t>
            </a:r>
            <a:endParaRPr lang="en-US" sz="18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It fulfills the eternal promise of salvation.</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Summary: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blood established an everlasting covenant of grace.</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SIMPLIFIED</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gave us a forever promise with His blood, bringing God’s peace and blessing.</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Key Lesson: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Live confidently, knowing God’s eternal covenant in Christ cannot be broken.</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our inspiration—</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author captures a vivid illustration.  of Jesus as God’s perfect sacrifice. Jesus’ sacrifice on the cross.  allows people to experience closeness to God and to know Him. .  This one act of love by the Savior should be the Christian’s daily.  inspiration and motivation for what we do. </a:t>
            </a:r>
          </a:p>
          <a:p>
            <a:r>
              <a:rPr lang="en-US" sz="1200" b="1" kern="1200" dirty="0">
                <a:solidFill>
                  <a:schemeClr val="tx1"/>
                </a:solidFill>
                <a:effectLst/>
                <a:latin typeface="+mn-lt"/>
                <a:ea typeface="+mn-ea"/>
                <a:cs typeface="+mn-cs"/>
              </a:rPr>
              <a:t>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OUR INSPIRATION</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Main Idea: Jesus’ sacrifice motivates believers to live faithfully and with purpose.</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Key Points:</a:t>
            </a:r>
            <a:endParaRPr lang="en-US" sz="18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His death shows God’s love and closeness.</a:t>
            </a:r>
            <a:endParaRPr lang="en-US" sz="18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It inspires daily Christian living.</a:t>
            </a:r>
            <a:endParaRPr lang="en-US" sz="18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It fuels devotion, courage, and endurance.</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Summary: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Christ’s love on the cross should inspire everything believers do.</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SIMPLIFIED</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sacrifice proves God’s love and should push us to live for Him each day.</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Key Lesson: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Let Christ’s sacrifice guide and motivate every decision in life.</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8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D5939589-3E79-4C82-AA4A-FE78234FAA59}" type="slidenum">
              <a:rPr lang="en-US" smtClean="0"/>
              <a:t>5</a:t>
            </a:fld>
            <a:endParaRPr lang="en-US" dirty="0"/>
          </a:p>
        </p:txBody>
      </p:sp>
    </p:spTree>
    <p:extLst>
      <p:ext uri="{BB962C8B-B14F-4D97-AF65-F5344CB8AC3E}">
        <p14:creationId xmlns:p14="http://schemas.microsoft.com/office/powerpoint/2010/main" val="41430882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E416A8-BB4C-124E-E948-2A88DA76079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2515774-F628-40FE-0E2F-2EF8FFCB8C0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33B0AFF-FC79-4290-CC95-2BDDBBF60449}"/>
              </a:ext>
            </a:extLst>
          </p:cNvPr>
          <p:cNvSpPr>
            <a:spLocks noGrp="1"/>
          </p:cNvSpPr>
          <p:nvPr>
            <p:ph type="body" idx="1"/>
          </p:nvPr>
        </p:nvSpPr>
        <p:spPr/>
        <p:txBody>
          <a:bodyPr/>
          <a:lstStyle/>
          <a:p>
            <a:r>
              <a:rPr lang="en-US" sz="1200" b="1" kern="1200" dirty="0">
                <a:solidFill>
                  <a:schemeClr val="tx1"/>
                </a:solidFill>
                <a:effectLst/>
                <a:latin typeface="+mn-lt"/>
                <a:ea typeface="+mn-ea"/>
                <a:cs typeface="+mn-cs"/>
              </a:rPr>
              <a:t> JESUS, THE ALTAR</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Jesus Himself is the altar where the true sacrifice took place.</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Key Points:</a:t>
            </a:r>
            <a:endParaRPr lang="en-US" sz="18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The Old Testament altar was for animal sacrifices.</a:t>
            </a:r>
            <a:endParaRPr lang="en-US" sz="18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Hebrews points to Jesus’ death on the cross as the true altar.</a:t>
            </a:r>
            <a:endParaRPr lang="en-US" sz="18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God desires spiritual sacrifices—praise, thanksgiving, and service.</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Summary: Christ’s cross is the true altar, inviting believers to offer spiritual sacrifices.</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SIMPLIFIED</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is our altar. His cross replaced animal sacrifices, and now God wants our praise and good works.</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Key Lesson: Offer your life as a living sacrifice to God daily.</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THE CONVENANT</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Main Idea: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sealed the eternal covenant, ensuring God’s ongoing relationship with His people.</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Key Points:</a:t>
            </a:r>
            <a:endParaRPr lang="en-US" sz="18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The author ends with prayer, blessing the congregation.</a:t>
            </a:r>
            <a:endParaRPr lang="en-US" sz="18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This covenant brings God’s grace and peace.</a:t>
            </a:r>
            <a:endParaRPr lang="en-US" sz="18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It fulfills the eternal promise of salvation.</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Summary: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blood established an everlasting covenant of grace.</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SIMPLIFIED</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gave us a forever promise with His blood, bringing God’s peace and blessing.</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Key Lesson: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Live confidently, knowing God’s eternal covenant in Christ cannot be broken.</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our inspiration—</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author captures a vivid illustration.  of Jesus as God’s perfect sacrifice. Jesus’ sacrifice on the cross.  allows people to experience closeness to God and to know Him. .  This one act of love by the Savior should be the Christian’s daily.  inspiration and motivation for what we do. </a:t>
            </a:r>
          </a:p>
          <a:p>
            <a:r>
              <a:rPr lang="en-US" sz="1200" b="1" kern="1200" dirty="0">
                <a:solidFill>
                  <a:schemeClr val="tx1"/>
                </a:solidFill>
                <a:effectLst/>
                <a:latin typeface="+mn-lt"/>
                <a:ea typeface="+mn-ea"/>
                <a:cs typeface="+mn-cs"/>
              </a:rPr>
              <a:t>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OUR INSPIRATION</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Main Idea: Jesus’ sacrifice motivates believers to live faithfully and with purpose.</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Key Points:</a:t>
            </a:r>
            <a:endParaRPr lang="en-US" sz="18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His death shows God’s love and closeness.</a:t>
            </a:r>
            <a:endParaRPr lang="en-US" sz="18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It inspires daily Christian living.</a:t>
            </a:r>
            <a:endParaRPr lang="en-US" sz="18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It fuels devotion, courage, and endurance.</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Summary: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Christ’s love on the cross should inspire everything believers do.</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SIMPLIFIED</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sacrifice proves God’s love and should push us to live for Him each day.</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Key Lesson: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Let Christ’s sacrifice guide and motivate every decision in life.</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800" kern="1200" dirty="0">
              <a:solidFill>
                <a:schemeClr val="tx1"/>
              </a:solidFill>
              <a:effectLst/>
              <a:latin typeface="+mn-lt"/>
              <a:ea typeface="+mn-ea"/>
              <a:cs typeface="+mn-cs"/>
            </a:endParaRPr>
          </a:p>
        </p:txBody>
      </p:sp>
      <p:sp>
        <p:nvSpPr>
          <p:cNvPr id="4" name="Slide Number Placeholder 3">
            <a:extLst>
              <a:ext uri="{FF2B5EF4-FFF2-40B4-BE49-F238E27FC236}">
                <a16:creationId xmlns:a16="http://schemas.microsoft.com/office/drawing/2014/main" id="{F54F4536-D8D8-8D6A-26BF-8973CF13783B}"/>
              </a:ext>
            </a:extLst>
          </p:cNvPr>
          <p:cNvSpPr>
            <a:spLocks noGrp="1"/>
          </p:cNvSpPr>
          <p:nvPr>
            <p:ph type="sldNum" sz="quarter" idx="5"/>
          </p:nvPr>
        </p:nvSpPr>
        <p:spPr/>
        <p:txBody>
          <a:bodyPr/>
          <a:lstStyle/>
          <a:p>
            <a:fld id="{D5939589-3E79-4C82-AA4A-FE78234FAA59}" type="slidenum">
              <a:rPr lang="en-US" smtClean="0"/>
              <a:t>6</a:t>
            </a:fld>
            <a:endParaRPr lang="en-US" dirty="0"/>
          </a:p>
        </p:txBody>
      </p:sp>
    </p:spTree>
    <p:extLst>
      <p:ext uri="{BB962C8B-B14F-4D97-AF65-F5344CB8AC3E}">
        <p14:creationId xmlns:p14="http://schemas.microsoft.com/office/powerpoint/2010/main" val="22570835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90D49A-CD05-0F28-5517-E75A2674020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A400398-DCBE-431E-ABA0-DEAE01DB645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0AF37FC-A19F-B0D9-30D9-E1085A59C74C}"/>
              </a:ext>
            </a:extLst>
          </p:cNvPr>
          <p:cNvSpPr>
            <a:spLocks noGrp="1"/>
          </p:cNvSpPr>
          <p:nvPr>
            <p:ph type="body" idx="1"/>
          </p:nvPr>
        </p:nvSpPr>
        <p:spPr/>
        <p:txBody>
          <a:bodyPr/>
          <a:lstStyle/>
          <a:p>
            <a:r>
              <a:rPr lang="en-US" sz="1200" b="1" kern="1200" dirty="0">
                <a:solidFill>
                  <a:schemeClr val="tx1"/>
                </a:solidFill>
                <a:effectLst/>
                <a:latin typeface="+mn-lt"/>
                <a:ea typeface="+mn-ea"/>
                <a:cs typeface="+mn-cs"/>
              </a:rPr>
              <a:t>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OUR INSPIRATION</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Main Idea: Jesus’ sacrifice motivates believers to live faithfully and with purpose.</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Key Points:</a:t>
            </a:r>
            <a:endParaRPr lang="en-US" sz="18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His death shows God’s love and closeness.</a:t>
            </a:r>
            <a:endParaRPr lang="en-US" sz="18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It inspires daily Christian living.</a:t>
            </a:r>
            <a:endParaRPr lang="en-US" sz="18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It fuels devotion, courage, and endurance.</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Summary: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Christ’s love on the cross should inspire everything believers do.</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SIMPLIFIED</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sacrifice proves God’s love and should push us to live for Him each day.</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Key Lesson: </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Let Christ’s sacrifice guide and motivate every decision in life.</a:t>
            </a:r>
            <a:endParaRPr lang="en-US" sz="18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800" kern="1200" dirty="0">
              <a:solidFill>
                <a:schemeClr val="tx1"/>
              </a:solidFill>
              <a:effectLst/>
              <a:latin typeface="+mn-lt"/>
              <a:ea typeface="+mn-ea"/>
              <a:cs typeface="+mn-cs"/>
            </a:endParaRPr>
          </a:p>
        </p:txBody>
      </p:sp>
      <p:sp>
        <p:nvSpPr>
          <p:cNvPr id="4" name="Slide Number Placeholder 3">
            <a:extLst>
              <a:ext uri="{FF2B5EF4-FFF2-40B4-BE49-F238E27FC236}">
                <a16:creationId xmlns:a16="http://schemas.microsoft.com/office/drawing/2014/main" id="{DB567838-6B26-6E50-033F-7E2C3BF4E24D}"/>
              </a:ext>
            </a:extLst>
          </p:cNvPr>
          <p:cNvSpPr>
            <a:spLocks noGrp="1"/>
          </p:cNvSpPr>
          <p:nvPr>
            <p:ph type="sldNum" sz="quarter" idx="5"/>
          </p:nvPr>
        </p:nvSpPr>
        <p:spPr/>
        <p:txBody>
          <a:bodyPr/>
          <a:lstStyle/>
          <a:p>
            <a:fld id="{D5939589-3E79-4C82-AA4A-FE78234FAA59}" type="slidenum">
              <a:rPr lang="en-US" smtClean="0"/>
              <a:t>7</a:t>
            </a:fld>
            <a:endParaRPr lang="en-US" dirty="0"/>
          </a:p>
        </p:txBody>
      </p:sp>
    </p:spTree>
    <p:extLst>
      <p:ext uri="{BB962C8B-B14F-4D97-AF65-F5344CB8AC3E}">
        <p14:creationId xmlns:p14="http://schemas.microsoft.com/office/powerpoint/2010/main" val="31703587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“STRANGE TEACHINGS”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Main Idea: Believers must not be led astray by empty philosophies or rituals.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Key Points: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Early Christians faced pressure to return to Jewish rituals.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Other false philosophies also threatened their faith.</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True worship is found only in Christ.</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Summary: Rituals and human rules cannot replace Jesus.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SIMPLIFIED</a:t>
            </a:r>
          </a:p>
          <a:p>
            <a:r>
              <a:rPr lang="en-US" sz="1200" b="1" kern="1200" dirty="0">
                <a:solidFill>
                  <a:schemeClr val="tx1"/>
                </a:solidFill>
                <a:effectLst/>
                <a:latin typeface="+mn-lt"/>
                <a:ea typeface="+mn-ea"/>
                <a:cs typeface="+mn-cs"/>
              </a:rPr>
              <a:t>We must stay focused on Jesus, not get distracted by false teachings or empty traditions.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Key Lesson: Our faith must be grounded in Christ alone.</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p>
        </p:txBody>
      </p:sp>
      <p:sp>
        <p:nvSpPr>
          <p:cNvPr id="4" name="Slide Number Placeholder 3"/>
          <p:cNvSpPr>
            <a:spLocks noGrp="1"/>
          </p:cNvSpPr>
          <p:nvPr>
            <p:ph type="sldNum" sz="quarter" idx="5"/>
          </p:nvPr>
        </p:nvSpPr>
        <p:spPr/>
        <p:txBody>
          <a:bodyPr/>
          <a:lstStyle/>
          <a:p>
            <a:fld id="{D5939589-3E79-4C82-AA4A-FE78234FAA59}" type="slidenum">
              <a:rPr lang="en-US" smtClean="0"/>
              <a:t>8</a:t>
            </a:fld>
            <a:endParaRPr lang="en-US" dirty="0"/>
          </a:p>
        </p:txBody>
      </p:sp>
    </p:spTree>
    <p:extLst>
      <p:ext uri="{BB962C8B-B14F-4D97-AF65-F5344CB8AC3E}">
        <p14:creationId xmlns:p14="http://schemas.microsoft.com/office/powerpoint/2010/main" val="29074577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4FE404-D7D0-8F4C-F362-462EB19DF2C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ED03156-03D3-E3E7-9F17-E38A4637E87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6C38266-1EA1-6EA4-E458-77C3C1FD58EF}"/>
              </a:ext>
            </a:extLst>
          </p:cNvPr>
          <p:cNvSpPr>
            <a:spLocks noGrp="1"/>
          </p:cNvSpPr>
          <p:nvPr>
            <p:ph type="body" idx="1"/>
          </p:nvPr>
        </p:nvSpPr>
        <p:spPr/>
        <p:txBody>
          <a:bodyPr/>
          <a:lstStyle/>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WHAT IS THE “ALTAR”?</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Main Idea: The altar symbolizes Christ’s sacrifice, surpassing the old covenant.</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Key Points: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Old Testament priests ate bread of the presence.</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Hebrews reverses this: they cannot eat from Christ’s altar.</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Believers now share in greater blessings through Christ.</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Summary: The altar points to Christ’s sacrifice, a privilege priests of the old system lacked.</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err="1">
                <a:solidFill>
                  <a:schemeClr val="tx1"/>
                </a:solidFill>
                <a:effectLst/>
                <a:latin typeface="+mn-lt"/>
                <a:ea typeface="+mn-ea"/>
                <a:cs typeface="+mn-cs"/>
              </a:rPr>
              <a:t>SIMPLIFIEDOur</a:t>
            </a:r>
            <a:r>
              <a:rPr lang="en-US" sz="1200" b="1" kern="1200" dirty="0">
                <a:solidFill>
                  <a:schemeClr val="tx1"/>
                </a:solidFill>
                <a:effectLst/>
                <a:latin typeface="+mn-lt"/>
                <a:ea typeface="+mn-ea"/>
                <a:cs typeface="+mn-cs"/>
              </a:rPr>
              <a:t> altar is Jesus’ sacrifice, which gives us blessings beyond the old rituals.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Key Lesson: Only in Christ do we find true spiritual nourishment.</a:t>
            </a:r>
            <a:endParaRPr lang="en-US" sz="1200" kern="1200" dirty="0">
              <a:solidFill>
                <a:schemeClr val="tx1"/>
              </a:solidFill>
              <a:effectLst/>
              <a:latin typeface="+mn-lt"/>
              <a:ea typeface="+mn-ea"/>
              <a:cs typeface="+mn-cs"/>
            </a:endParaRPr>
          </a:p>
        </p:txBody>
      </p:sp>
      <p:sp>
        <p:nvSpPr>
          <p:cNvPr id="4" name="Slide Number Placeholder 3">
            <a:extLst>
              <a:ext uri="{FF2B5EF4-FFF2-40B4-BE49-F238E27FC236}">
                <a16:creationId xmlns:a16="http://schemas.microsoft.com/office/drawing/2014/main" id="{95A4958D-E465-18A8-F66D-345BDC075EA2}"/>
              </a:ext>
            </a:extLst>
          </p:cNvPr>
          <p:cNvSpPr>
            <a:spLocks noGrp="1"/>
          </p:cNvSpPr>
          <p:nvPr>
            <p:ph type="sldNum" sz="quarter" idx="5"/>
          </p:nvPr>
        </p:nvSpPr>
        <p:spPr/>
        <p:txBody>
          <a:bodyPr/>
          <a:lstStyle/>
          <a:p>
            <a:fld id="{D5939589-3E79-4C82-AA4A-FE78234FAA59}" type="slidenum">
              <a:rPr lang="en-US" smtClean="0"/>
              <a:t>9</a:t>
            </a:fld>
            <a:endParaRPr lang="en-US" dirty="0"/>
          </a:p>
        </p:txBody>
      </p:sp>
    </p:spTree>
    <p:extLst>
      <p:ext uri="{BB962C8B-B14F-4D97-AF65-F5344CB8AC3E}">
        <p14:creationId xmlns:p14="http://schemas.microsoft.com/office/powerpoint/2010/main" val="34594952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93105" y="802298"/>
            <a:ext cx="8561747"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93106" y="3531204"/>
            <a:ext cx="8561746"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8/17/2025</a:t>
            </a:fld>
            <a:endParaRPr lang="en-US" dirty="0"/>
          </a:p>
        </p:txBody>
      </p:sp>
      <p:sp>
        <p:nvSpPr>
          <p:cNvPr id="5" name="Footer Placeholder 4"/>
          <p:cNvSpPr>
            <a:spLocks noGrp="1"/>
          </p:cNvSpPr>
          <p:nvPr>
            <p:ph type="ftr" sz="quarter" idx="11"/>
          </p:nvPr>
        </p:nvSpPr>
        <p:spPr>
          <a:xfrm>
            <a:off x="2493105" y="329307"/>
            <a:ext cx="4897310"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D57F1E4F-1CFF-5643-939E-217C01CDF565}" type="slidenum">
              <a:rPr lang="en-US" smtClean="0"/>
              <a:pPr/>
              <a:t>‹#›</a:t>
            </a:fld>
            <a:endParaRPr lang="en-US" dirty="0"/>
          </a:p>
        </p:txBody>
      </p:sp>
      <p:cxnSp>
        <p:nvCxnSpPr>
          <p:cNvPr id="8" name="Straight Connector 7"/>
          <p:cNvCxnSpPr/>
          <p:nvPr/>
        </p:nvCxnSpPr>
        <p:spPr>
          <a:xfrm>
            <a:off x="2334637" y="798973"/>
            <a:ext cx="0" cy="2544756"/>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4138107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smtClean="0"/>
              <a:t>8/17/2025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cxnSp>
        <p:nvCxnSpPr>
          <p:cNvPr id="8" name="Straight Connector 7"/>
          <p:cNvCxnSpPr/>
          <p:nvPr/>
        </p:nvCxnSpPr>
        <p:spPr>
          <a:xfrm>
            <a:off x="1371687" y="798973"/>
            <a:ext cx="0" cy="1067168"/>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2482426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883863"/>
            <a:ext cx="1615742" cy="457499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534694" y="883863"/>
            <a:ext cx="7738807" cy="457499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8/17/2025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8" name="Straight Connector 7"/>
          <p:cNvCxnSpPr/>
          <p:nvPr/>
        </p:nvCxnSpPr>
        <p:spPr>
          <a:xfrm flipH="1">
            <a:off x="9439111" y="719272"/>
            <a:ext cx="1615742" cy="0"/>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0907240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E62FC6D8-DD87-4B93-8491-43C84EE63FE2}"/>
              </a:ext>
            </a:extLst>
          </p:cNvPr>
          <p:cNvSpPr>
            <a:spLocks noGrp="1"/>
          </p:cNvSpPr>
          <p:nvPr>
            <p:ph type="pic" sz="quarter" idx="13"/>
          </p:nvPr>
        </p:nvSpPr>
        <p:spPr>
          <a:xfrm>
            <a:off x="7451965" y="1665520"/>
            <a:ext cx="4266960" cy="4266968"/>
          </a:xfrm>
          <a:custGeom>
            <a:avLst/>
            <a:gdLst>
              <a:gd name="connsiteX0" fmla="*/ 2133823 w 4266960"/>
              <a:gd name="connsiteY0" fmla="*/ 0 h 4266968"/>
              <a:gd name="connsiteX1" fmla="*/ 4256628 w 4266960"/>
              <a:gd name="connsiteY1" fmla="*/ 1915652 h 4266968"/>
              <a:gd name="connsiteX2" fmla="*/ 4266960 w 4266960"/>
              <a:gd name="connsiteY2" fmla="*/ 2120258 h 4266968"/>
              <a:gd name="connsiteX3" fmla="*/ 4266960 w 4266960"/>
              <a:gd name="connsiteY3" fmla="*/ 2147389 h 4266968"/>
              <a:gd name="connsiteX4" fmla="*/ 4256628 w 4266960"/>
              <a:gd name="connsiteY4" fmla="*/ 2351994 h 4266968"/>
              <a:gd name="connsiteX5" fmla="*/ 2351994 w 4266960"/>
              <a:gd name="connsiteY5" fmla="*/ 4256629 h 4266968"/>
              <a:gd name="connsiteX6" fmla="*/ 2147230 w 4266960"/>
              <a:gd name="connsiteY6" fmla="*/ 4266968 h 4266968"/>
              <a:gd name="connsiteX7" fmla="*/ 2120416 w 4266960"/>
              <a:gd name="connsiteY7" fmla="*/ 4266968 h 4266968"/>
              <a:gd name="connsiteX8" fmla="*/ 1915652 w 4266960"/>
              <a:gd name="connsiteY8" fmla="*/ 4256629 h 4266968"/>
              <a:gd name="connsiteX9" fmla="*/ 0 w 4266960"/>
              <a:gd name="connsiteY9" fmla="*/ 2133823 h 4266968"/>
              <a:gd name="connsiteX10" fmla="*/ 2133823 w 4266960"/>
              <a:gd name="connsiteY10" fmla="*/ 0 h 4266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66960" h="4266968">
                <a:moveTo>
                  <a:pt x="2133823" y="0"/>
                </a:moveTo>
                <a:cubicBezTo>
                  <a:pt x="3238644" y="0"/>
                  <a:pt x="4147355" y="839660"/>
                  <a:pt x="4256628" y="1915652"/>
                </a:cubicBezTo>
                <a:lnTo>
                  <a:pt x="4266960" y="2120258"/>
                </a:lnTo>
                <a:lnTo>
                  <a:pt x="4266960" y="2147389"/>
                </a:lnTo>
                <a:lnTo>
                  <a:pt x="4256628" y="2351994"/>
                </a:lnTo>
                <a:cubicBezTo>
                  <a:pt x="4154640" y="3356254"/>
                  <a:pt x="3356253" y="4154640"/>
                  <a:pt x="2351994" y="4256629"/>
                </a:cubicBezTo>
                <a:lnTo>
                  <a:pt x="2147230" y="4266968"/>
                </a:lnTo>
                <a:lnTo>
                  <a:pt x="2120416" y="4266968"/>
                </a:lnTo>
                <a:lnTo>
                  <a:pt x="1915652" y="4256629"/>
                </a:lnTo>
                <a:cubicBezTo>
                  <a:pt x="839660" y="4147356"/>
                  <a:pt x="0" y="3238645"/>
                  <a:pt x="0" y="2133823"/>
                </a:cubicBezTo>
                <a:cubicBezTo>
                  <a:pt x="0" y="955346"/>
                  <a:pt x="955346" y="0"/>
                  <a:pt x="2133823" y="0"/>
                </a:cubicBezTo>
                <a:close/>
              </a:path>
            </a:pathLst>
          </a:custGeom>
        </p:spPr>
        <p:txBody>
          <a:bodyPr wrap="square" anchor="ctr">
            <a:noAutofit/>
          </a:bodyPr>
          <a:lstStyle>
            <a:lvl1pPr algn="ctr">
              <a:buNone/>
              <a:defRPr/>
            </a:lvl1pPr>
          </a:lstStyle>
          <a:p>
            <a:r>
              <a:rPr lang="en-US"/>
              <a:t>Click icon to add picture</a:t>
            </a:r>
            <a:endParaRPr lang="en-US" dirty="0"/>
          </a:p>
        </p:txBody>
      </p:sp>
      <p:sp>
        <p:nvSpPr>
          <p:cNvPr id="2" name="Title 1">
            <a:extLst>
              <a:ext uri="{FF2B5EF4-FFF2-40B4-BE49-F238E27FC236}">
                <a16:creationId xmlns:a16="http://schemas.microsoft.com/office/drawing/2014/main" id="{9696CF8C-1EA0-4E47-AC60-CAC3B80A3C5D}"/>
              </a:ext>
            </a:extLst>
          </p:cNvPr>
          <p:cNvSpPr>
            <a:spLocks noGrp="1"/>
          </p:cNvSpPr>
          <p:nvPr>
            <p:ph type="title"/>
          </p:nvPr>
        </p:nvSpPr>
        <p:spPr>
          <a:xfrm>
            <a:off x="804672" y="1335024"/>
            <a:ext cx="6190488" cy="1179576"/>
          </a:xfrm>
        </p:spPr>
        <p:txBody>
          <a:bodyPr lIns="91440" tIns="45720" rIns="91440" bIns="45720" anchor="b"/>
          <a:lstStyle>
            <a:lvl1pPr>
              <a:defRPr sz="54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628CABF8-19D8-4F3C-994F-4D35EC7A2C3E}"/>
              </a:ext>
            </a:extLst>
          </p:cNvPr>
          <p:cNvSpPr>
            <a:spLocks noGrp="1"/>
          </p:cNvSpPr>
          <p:nvPr>
            <p:ph idx="1"/>
          </p:nvPr>
        </p:nvSpPr>
        <p:spPr>
          <a:xfrm>
            <a:off x="850392" y="2825496"/>
            <a:ext cx="6190488" cy="3346704"/>
          </a:xfrm>
        </p:spPr>
        <p:txBody>
          <a:bodyPr/>
          <a:lstStyle>
            <a:lvl1pPr marL="0" indent="0">
              <a:lnSpc>
                <a:spcPct val="110000"/>
              </a:lnSpc>
              <a:buNone/>
              <a:defRPr sz="2000"/>
            </a:lvl1pPr>
            <a:lvl2pPr marL="228600">
              <a:defRPr sz="1800"/>
            </a:lvl2pPr>
            <a:lvl3pPr marL="457200">
              <a:defRPr sz="1600"/>
            </a:lvl3pPr>
            <a:lvl4pPr marL="685800">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D097BB2D-4E2C-4490-A2A3-4B68BCC5D2F9}"/>
              </a:ext>
            </a:extLst>
          </p:cNvPr>
          <p:cNvSpPr>
            <a:spLocks noGrp="1"/>
          </p:cNvSpPr>
          <p:nvPr>
            <p:ph type="dt" sz="half" idx="10"/>
          </p:nvPr>
        </p:nvSpPr>
        <p:spPr/>
        <p:txBody>
          <a:bodyPr/>
          <a:lstStyle>
            <a:lvl1pPr>
              <a:defRPr>
                <a:solidFill>
                  <a:schemeClr val="accent2"/>
                </a:solidFill>
              </a:defRPr>
            </a:lvl1pPr>
          </a:lstStyle>
          <a:p>
            <a:r>
              <a:rPr lang="en-US" dirty="0"/>
              <a:t>9/3/20XX</a:t>
            </a:r>
          </a:p>
        </p:txBody>
      </p:sp>
      <p:sp>
        <p:nvSpPr>
          <p:cNvPr id="5" name="Footer Placeholder 4">
            <a:extLst>
              <a:ext uri="{FF2B5EF4-FFF2-40B4-BE49-F238E27FC236}">
                <a16:creationId xmlns:a16="http://schemas.microsoft.com/office/drawing/2014/main" id="{6140F15D-DD72-46D5-BF0F-F5064710700E}"/>
              </a:ext>
            </a:extLst>
          </p:cNvPr>
          <p:cNvSpPr>
            <a:spLocks noGrp="1"/>
          </p:cNvSpPr>
          <p:nvPr>
            <p:ph type="ftr" sz="quarter" idx="11"/>
          </p:nvPr>
        </p:nvSpPr>
        <p:spPr>
          <a:xfrm>
            <a:off x="7964424" y="621792"/>
            <a:ext cx="4114800" cy="365125"/>
          </a:xfrm>
        </p:spPr>
        <p:txBody>
          <a:bodyPr/>
          <a:lstStyle>
            <a:lvl1pPr>
              <a:defRPr baseline="0">
                <a:solidFill>
                  <a:schemeClr val="accent2"/>
                </a:solidFill>
              </a:defRPr>
            </a:lvl1pPr>
          </a:lstStyle>
          <a:p>
            <a:r>
              <a:rPr lang="en-US" dirty="0"/>
              <a:t>Presentation Title</a:t>
            </a:r>
          </a:p>
        </p:txBody>
      </p:sp>
      <p:sp>
        <p:nvSpPr>
          <p:cNvPr id="6" name="Slide Number Placeholder 5">
            <a:extLst>
              <a:ext uri="{FF2B5EF4-FFF2-40B4-BE49-F238E27FC236}">
                <a16:creationId xmlns:a16="http://schemas.microsoft.com/office/drawing/2014/main" id="{5266FD4D-815A-431C-ADEF-DE6F236F617F}"/>
              </a:ext>
            </a:extLst>
          </p:cNvPr>
          <p:cNvSpPr>
            <a:spLocks noGrp="1"/>
          </p:cNvSpPr>
          <p:nvPr>
            <p:ph type="sldNum" sz="quarter" idx="12"/>
          </p:nvPr>
        </p:nvSpPr>
        <p:spPr/>
        <p:txBody>
          <a:bodyPr/>
          <a:lstStyle>
            <a:lvl1pPr>
              <a:defRPr>
                <a:solidFill>
                  <a:schemeClr val="accent2"/>
                </a:solidFill>
              </a:defRPr>
            </a:lvl1pPr>
          </a:lstStyle>
          <a:p>
            <a:fld id="{D8DA9DAA-006C-4F4B-980E-E3DF019B24E2}" type="slidenum">
              <a:rPr lang="en-US" smtClean="0"/>
              <a:pPr/>
              <a:t>‹#›</a:t>
            </a:fld>
            <a:endParaRPr lang="en-US" dirty="0"/>
          </a:p>
        </p:txBody>
      </p:sp>
      <p:cxnSp>
        <p:nvCxnSpPr>
          <p:cNvPr id="9" name="Straight Connector 8">
            <a:extLst>
              <a:ext uri="{FF2B5EF4-FFF2-40B4-BE49-F238E27FC236}">
                <a16:creationId xmlns:a16="http://schemas.microsoft.com/office/drawing/2014/main" id="{FA8B3D0E-ED3F-46FA-AE79-5FEFDE9168E3}"/>
              </a:ext>
            </a:extLst>
          </p:cNvPr>
          <p:cNvCxnSpPr>
            <a:cxnSpLocks/>
          </p:cNvCxnSpPr>
          <p:nvPr userDrawn="1"/>
        </p:nvCxnSpPr>
        <p:spPr>
          <a:xfrm>
            <a:off x="0" y="806470"/>
            <a:ext cx="7903723" cy="0"/>
          </a:xfrm>
          <a:prstGeom prst="line">
            <a:avLst/>
          </a:prstGeom>
          <a:ln w="25400" cap="sq">
            <a:gradFill flip="none" rotWithShape="1">
              <a:gsLst>
                <a:gs pos="0">
                  <a:schemeClr val="accent2"/>
                </a:gs>
                <a:gs pos="100000">
                  <a:schemeClr val="accent4"/>
                </a:gs>
              </a:gsLst>
              <a:lin ang="10800000" scaled="1"/>
              <a:tileRect/>
            </a:gradFill>
            <a:bevel/>
          </a:ln>
        </p:spPr>
        <p:style>
          <a:lnRef idx="1">
            <a:schemeClr val="accent1"/>
          </a:lnRef>
          <a:fillRef idx="0">
            <a:schemeClr val="accent1"/>
          </a:fillRef>
          <a:effectRef idx="0">
            <a:schemeClr val="accent1"/>
          </a:effectRef>
          <a:fontRef idx="minor">
            <a:schemeClr val="tx1"/>
          </a:fontRef>
        </p:style>
      </p:cxnSp>
      <p:sp>
        <p:nvSpPr>
          <p:cNvPr id="17" name="Graphic 10">
            <a:extLst>
              <a:ext uri="{FF2B5EF4-FFF2-40B4-BE49-F238E27FC236}">
                <a16:creationId xmlns:a16="http://schemas.microsoft.com/office/drawing/2014/main" id="{AAD06B87-D9B2-4F94-B734-A8F039A2033F}"/>
              </a:ext>
            </a:extLst>
          </p:cNvPr>
          <p:cNvSpPr/>
          <p:nvPr userDrawn="1"/>
        </p:nvSpPr>
        <p:spPr>
          <a:xfrm>
            <a:off x="11281590" y="2070656"/>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accent2"/>
          </a:solidFill>
          <a:ln w="422" cap="flat">
            <a:noFill/>
            <a:prstDash val="solid"/>
            <a:miter/>
          </a:ln>
        </p:spPr>
        <p:txBody>
          <a:bodyPr rtlCol="0" anchor="ctr"/>
          <a:lstStyle/>
          <a:p>
            <a:endParaRPr lang="en-US" dirty="0"/>
          </a:p>
        </p:txBody>
      </p:sp>
      <p:sp>
        <p:nvSpPr>
          <p:cNvPr id="19" name="Graphic 11">
            <a:extLst>
              <a:ext uri="{FF2B5EF4-FFF2-40B4-BE49-F238E27FC236}">
                <a16:creationId xmlns:a16="http://schemas.microsoft.com/office/drawing/2014/main" id="{BB13A13C-36EA-4B13-9175-C5FE95B34D33}"/>
              </a:ext>
            </a:extLst>
          </p:cNvPr>
          <p:cNvSpPr/>
          <p:nvPr userDrawn="1"/>
        </p:nvSpPr>
        <p:spPr>
          <a:xfrm>
            <a:off x="10969280" y="1780012"/>
            <a:ext cx="139039" cy="139039"/>
          </a:xfrm>
          <a:custGeom>
            <a:avLst/>
            <a:gdLst>
              <a:gd name="connsiteX0" fmla="*/ 129602 w 139039"/>
              <a:gd name="connsiteY0" fmla="*/ 60082 h 139039"/>
              <a:gd name="connsiteX1" fmla="*/ 78957 w 139039"/>
              <a:gd name="connsiteY1" fmla="*/ 60082 h 139039"/>
              <a:gd name="connsiteX2" fmla="*/ 78957 w 139039"/>
              <a:gd name="connsiteY2" fmla="*/ 9437 h 139039"/>
              <a:gd name="connsiteX3" fmla="*/ 69520 w 139039"/>
              <a:gd name="connsiteY3" fmla="*/ 0 h 139039"/>
              <a:gd name="connsiteX4" fmla="*/ 60082 w 139039"/>
              <a:gd name="connsiteY4" fmla="*/ 9437 h 139039"/>
              <a:gd name="connsiteX5" fmla="*/ 60082 w 139039"/>
              <a:gd name="connsiteY5" fmla="*/ 60082 h 139039"/>
              <a:gd name="connsiteX6" fmla="*/ 9437 w 139039"/>
              <a:gd name="connsiteY6" fmla="*/ 60082 h 139039"/>
              <a:gd name="connsiteX7" fmla="*/ 0 w 139039"/>
              <a:gd name="connsiteY7" fmla="*/ 69520 h 139039"/>
              <a:gd name="connsiteX8" fmla="*/ 9437 w 139039"/>
              <a:gd name="connsiteY8" fmla="*/ 78957 h 139039"/>
              <a:gd name="connsiteX9" fmla="*/ 60082 w 139039"/>
              <a:gd name="connsiteY9" fmla="*/ 78957 h 139039"/>
              <a:gd name="connsiteX10" fmla="*/ 60082 w 139039"/>
              <a:gd name="connsiteY10" fmla="*/ 129602 h 139039"/>
              <a:gd name="connsiteX11" fmla="*/ 69520 w 139039"/>
              <a:gd name="connsiteY11" fmla="*/ 139039 h 139039"/>
              <a:gd name="connsiteX12" fmla="*/ 78957 w 139039"/>
              <a:gd name="connsiteY12" fmla="*/ 129602 h 139039"/>
              <a:gd name="connsiteX13" fmla="*/ 78957 w 139039"/>
              <a:gd name="connsiteY13" fmla="*/ 78957 h 139039"/>
              <a:gd name="connsiteX14" fmla="*/ 129602 w 139039"/>
              <a:gd name="connsiteY14" fmla="*/ 78957 h 139039"/>
              <a:gd name="connsiteX15" fmla="*/ 139039 w 139039"/>
              <a:gd name="connsiteY15" fmla="*/ 69520 h 139039"/>
              <a:gd name="connsiteX16" fmla="*/ 129602 w 139039"/>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9" h="139039">
                <a:moveTo>
                  <a:pt x="129602" y="60082"/>
                </a:moveTo>
                <a:lnTo>
                  <a:pt x="78957" y="60082"/>
                </a:lnTo>
                <a:lnTo>
                  <a:pt x="78957" y="9437"/>
                </a:lnTo>
                <a:cubicBezTo>
                  <a:pt x="78957" y="4225"/>
                  <a:pt x="74731" y="0"/>
                  <a:pt x="69520" y="0"/>
                </a:cubicBezTo>
                <a:cubicBezTo>
                  <a:pt x="64308"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8" y="139039"/>
                  <a:pt x="69520" y="139039"/>
                </a:cubicBezTo>
                <a:cubicBezTo>
                  <a:pt x="74731" y="139039"/>
                  <a:pt x="78957" y="134814"/>
                  <a:pt x="78957" y="129602"/>
                </a:cubicBezTo>
                <a:lnTo>
                  <a:pt x="78957" y="78957"/>
                </a:lnTo>
                <a:lnTo>
                  <a:pt x="129602" y="78957"/>
                </a:lnTo>
                <a:cubicBezTo>
                  <a:pt x="134814" y="78957"/>
                  <a:pt x="139039" y="74731"/>
                  <a:pt x="139039" y="69520"/>
                </a:cubicBezTo>
                <a:cubicBezTo>
                  <a:pt x="139039" y="64308"/>
                  <a:pt x="134814" y="60082"/>
                  <a:pt x="129602" y="60082"/>
                </a:cubicBezTo>
                <a:close/>
              </a:path>
            </a:pathLst>
          </a:custGeom>
          <a:solidFill>
            <a:schemeClr val="accent2"/>
          </a:solidFill>
          <a:ln w="603" cap="flat">
            <a:noFill/>
            <a:prstDash val="solid"/>
            <a:miter/>
          </a:ln>
        </p:spPr>
        <p:txBody>
          <a:bodyPr rtlCol="0" anchor="ctr"/>
          <a:lstStyle/>
          <a:p>
            <a:endParaRPr lang="en-US" dirty="0"/>
          </a:p>
        </p:txBody>
      </p:sp>
    </p:spTree>
    <p:extLst>
      <p:ext uri="{BB962C8B-B14F-4D97-AF65-F5344CB8AC3E}">
        <p14:creationId xmlns:p14="http://schemas.microsoft.com/office/powerpoint/2010/main" val="25769952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Title Only">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34120D15-E48C-4FBE-BB95-24DB36D9F458}"/>
              </a:ext>
            </a:extLst>
          </p:cNvPr>
          <p:cNvSpPr>
            <a:spLocks noGrp="1"/>
          </p:cNvSpPr>
          <p:nvPr>
            <p:ph type="pic" sz="quarter" idx="14"/>
          </p:nvPr>
        </p:nvSpPr>
        <p:spPr>
          <a:xfrm>
            <a:off x="1366432" y="2530058"/>
            <a:ext cx="3707972" cy="3707971"/>
          </a:xfrm>
          <a:custGeom>
            <a:avLst/>
            <a:gdLst>
              <a:gd name="connsiteX0" fmla="*/ 1853986 w 3707972"/>
              <a:gd name="connsiteY0" fmla="*/ 0 h 3707971"/>
              <a:gd name="connsiteX1" fmla="*/ 3707972 w 3707972"/>
              <a:gd name="connsiteY1" fmla="*/ 1853986 h 3707971"/>
              <a:gd name="connsiteX2" fmla="*/ 2043545 w 3707972"/>
              <a:gd name="connsiteY2" fmla="*/ 3698400 h 3707971"/>
              <a:gd name="connsiteX3" fmla="*/ 1854006 w 3707972"/>
              <a:gd name="connsiteY3" fmla="*/ 3707971 h 3707971"/>
              <a:gd name="connsiteX4" fmla="*/ 1853966 w 3707972"/>
              <a:gd name="connsiteY4" fmla="*/ 3707971 h 3707971"/>
              <a:gd name="connsiteX5" fmla="*/ 1664427 w 3707972"/>
              <a:gd name="connsiteY5" fmla="*/ 3698400 h 3707971"/>
              <a:gd name="connsiteX6" fmla="*/ 0 w 3707972"/>
              <a:gd name="connsiteY6" fmla="*/ 1853986 h 3707971"/>
              <a:gd name="connsiteX7" fmla="*/ 1853986 w 3707972"/>
              <a:gd name="connsiteY7" fmla="*/ 0 h 3707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07972" h="3707971">
                <a:moveTo>
                  <a:pt x="1853986" y="0"/>
                </a:moveTo>
                <a:cubicBezTo>
                  <a:pt x="2877914" y="0"/>
                  <a:pt x="3707972" y="830058"/>
                  <a:pt x="3707972" y="1853986"/>
                </a:cubicBezTo>
                <a:cubicBezTo>
                  <a:pt x="3707972" y="2813919"/>
                  <a:pt x="2978429" y="3603458"/>
                  <a:pt x="2043545" y="3698400"/>
                </a:cubicBezTo>
                <a:lnTo>
                  <a:pt x="1854006" y="3707971"/>
                </a:lnTo>
                <a:lnTo>
                  <a:pt x="1853966" y="3707971"/>
                </a:lnTo>
                <a:lnTo>
                  <a:pt x="1664427" y="3698400"/>
                </a:lnTo>
                <a:cubicBezTo>
                  <a:pt x="729543" y="3603458"/>
                  <a:pt x="0" y="2813919"/>
                  <a:pt x="0" y="1853986"/>
                </a:cubicBezTo>
                <a:cubicBezTo>
                  <a:pt x="0" y="830058"/>
                  <a:pt x="830058" y="0"/>
                  <a:pt x="1853986" y="0"/>
                </a:cubicBezTo>
                <a:close/>
              </a:path>
            </a:pathLst>
          </a:custGeom>
        </p:spPr>
        <p:txBody>
          <a:bodyPr wrap="square" anchor="ctr">
            <a:noAutofit/>
          </a:bodyPr>
          <a:lstStyle>
            <a:lvl1pPr algn="ctr">
              <a:buNone/>
              <a:defRPr sz="1600" b="1">
                <a:solidFill>
                  <a:schemeClr val="bg1"/>
                </a:solidFill>
              </a:defRPr>
            </a:lvl1pPr>
          </a:lstStyle>
          <a:p>
            <a:r>
              <a:rPr lang="en-US"/>
              <a:t>Click icon to add picture</a:t>
            </a:r>
            <a:endParaRPr lang="en-US" dirty="0"/>
          </a:p>
        </p:txBody>
      </p:sp>
      <p:sp>
        <p:nvSpPr>
          <p:cNvPr id="2" name="Title 1">
            <a:extLst>
              <a:ext uri="{FF2B5EF4-FFF2-40B4-BE49-F238E27FC236}">
                <a16:creationId xmlns:a16="http://schemas.microsoft.com/office/drawing/2014/main" id="{E969F227-D21C-48B3-828A-6BFA9585E82F}"/>
              </a:ext>
            </a:extLst>
          </p:cNvPr>
          <p:cNvSpPr>
            <a:spLocks noGrp="1"/>
          </p:cNvSpPr>
          <p:nvPr>
            <p:ph type="title" hasCustomPrompt="1"/>
          </p:nvPr>
        </p:nvSpPr>
        <p:spPr>
          <a:xfrm>
            <a:off x="5202936" y="585216"/>
            <a:ext cx="5833872" cy="2276856"/>
          </a:xfrm>
        </p:spPr>
        <p:txBody>
          <a:bodyPr anchor="b"/>
          <a:lstStyle>
            <a:lvl1pPr algn="r">
              <a:defRPr sz="6000" b="1" cap="all" spc="400" baseline="0">
                <a:solidFill>
                  <a:schemeClr val="bg1"/>
                </a:solidFill>
              </a:defRPr>
            </a:lvl1pPr>
          </a:lstStyle>
          <a:p>
            <a:r>
              <a:rPr lang="en-US" dirty="0"/>
              <a:t>Title</a:t>
            </a:r>
          </a:p>
        </p:txBody>
      </p:sp>
      <p:sp>
        <p:nvSpPr>
          <p:cNvPr id="3" name="Date Placeholder 2">
            <a:extLst>
              <a:ext uri="{FF2B5EF4-FFF2-40B4-BE49-F238E27FC236}">
                <a16:creationId xmlns:a16="http://schemas.microsoft.com/office/drawing/2014/main" id="{8DF1DFFF-E5C5-43DF-B71C-7270DB97372C}"/>
              </a:ext>
            </a:extLst>
          </p:cNvPr>
          <p:cNvSpPr>
            <a:spLocks noGrp="1"/>
          </p:cNvSpPr>
          <p:nvPr>
            <p:ph type="dt" sz="half" idx="10"/>
          </p:nvPr>
        </p:nvSpPr>
        <p:spPr>
          <a:xfrm>
            <a:off x="658368" y="201168"/>
            <a:ext cx="2743200" cy="365125"/>
          </a:xfrm>
        </p:spPr>
        <p:txBody>
          <a:bodyPr/>
          <a:lstStyle>
            <a:lvl1pPr>
              <a:defRPr>
                <a:solidFill>
                  <a:schemeClr val="bg1"/>
                </a:solidFill>
              </a:defRPr>
            </a:lvl1pPr>
          </a:lstStyle>
          <a:p>
            <a:r>
              <a:rPr lang="en-US" dirty="0"/>
              <a:t>9/3/20XX</a:t>
            </a:r>
          </a:p>
        </p:txBody>
      </p:sp>
      <p:sp>
        <p:nvSpPr>
          <p:cNvPr id="4" name="Footer Placeholder 3">
            <a:extLst>
              <a:ext uri="{FF2B5EF4-FFF2-40B4-BE49-F238E27FC236}">
                <a16:creationId xmlns:a16="http://schemas.microsoft.com/office/drawing/2014/main" id="{7EBC03C0-6EB7-4633-967C-12C35768BB58}"/>
              </a:ext>
            </a:extLst>
          </p:cNvPr>
          <p:cNvSpPr>
            <a:spLocks noGrp="1"/>
          </p:cNvSpPr>
          <p:nvPr>
            <p:ph type="ftr" sz="quarter" idx="11"/>
          </p:nvPr>
        </p:nvSpPr>
        <p:spPr>
          <a:xfrm rot="16200000">
            <a:off x="-548640" y="1938528"/>
            <a:ext cx="2788920" cy="365125"/>
          </a:xfrm>
        </p:spPr>
        <p:txBody>
          <a:bodyPr/>
          <a:lstStyle>
            <a:lvl1pPr>
              <a:defRPr>
                <a:solidFill>
                  <a:schemeClr val="bg1"/>
                </a:solidFill>
              </a:defRPr>
            </a:lvl1pPr>
          </a:lstStyle>
          <a:p>
            <a:r>
              <a:rPr lang="en-US" dirty="0"/>
              <a:t>Presentation Title</a:t>
            </a:r>
          </a:p>
        </p:txBody>
      </p:sp>
      <p:sp>
        <p:nvSpPr>
          <p:cNvPr id="5" name="Slide Number Placeholder 4">
            <a:extLst>
              <a:ext uri="{FF2B5EF4-FFF2-40B4-BE49-F238E27FC236}">
                <a16:creationId xmlns:a16="http://schemas.microsoft.com/office/drawing/2014/main" id="{30FF4306-91CD-4B7B-8A53-34BE8F997581}"/>
              </a:ext>
            </a:extLst>
          </p:cNvPr>
          <p:cNvSpPr>
            <a:spLocks noGrp="1"/>
          </p:cNvSpPr>
          <p:nvPr>
            <p:ph type="sldNum" sz="quarter" idx="12"/>
          </p:nvPr>
        </p:nvSpPr>
        <p:spPr>
          <a:xfrm>
            <a:off x="8610600" y="201168"/>
            <a:ext cx="2743200" cy="365125"/>
          </a:xfrm>
        </p:spPr>
        <p:txBody>
          <a:bodyPr/>
          <a:lstStyle>
            <a:lvl1pPr>
              <a:defRPr>
                <a:solidFill>
                  <a:schemeClr val="bg1"/>
                </a:solidFill>
              </a:defRPr>
            </a:lvl1pPr>
          </a:lstStyle>
          <a:p>
            <a:fld id="{D8DA9DAA-006C-4F4B-980E-E3DF019B24E2}" type="slidenum">
              <a:rPr lang="en-US" smtClean="0"/>
              <a:pPr/>
              <a:t>‹#›</a:t>
            </a:fld>
            <a:endParaRPr lang="en-US" dirty="0"/>
          </a:p>
        </p:txBody>
      </p:sp>
      <p:cxnSp>
        <p:nvCxnSpPr>
          <p:cNvPr id="14" name="Straight Connector 13">
            <a:extLst>
              <a:ext uri="{FF2B5EF4-FFF2-40B4-BE49-F238E27FC236}">
                <a16:creationId xmlns:a16="http://schemas.microsoft.com/office/drawing/2014/main" id="{13AE7F8D-AE68-4A83-BAB5-3A97D473CE3C}"/>
              </a:ext>
            </a:extLst>
          </p:cNvPr>
          <p:cNvCxnSpPr>
            <a:cxnSpLocks/>
          </p:cNvCxnSpPr>
          <p:nvPr userDrawn="1"/>
        </p:nvCxnSpPr>
        <p:spPr>
          <a:xfrm>
            <a:off x="856114" y="3503032"/>
            <a:ext cx="0" cy="3346090"/>
          </a:xfrm>
          <a:prstGeom prst="line">
            <a:avLst/>
          </a:prstGeom>
          <a:ln w="25400" cap="sq">
            <a:solidFill>
              <a:schemeClr val="bg1"/>
            </a:solidFill>
            <a:bevel/>
          </a:ln>
        </p:spPr>
        <p:style>
          <a:lnRef idx="1">
            <a:schemeClr val="accent1"/>
          </a:lnRef>
          <a:fillRef idx="0">
            <a:schemeClr val="accent1"/>
          </a:fillRef>
          <a:effectRef idx="0">
            <a:schemeClr val="accent1"/>
          </a:effectRef>
          <a:fontRef idx="minor">
            <a:schemeClr val="tx1"/>
          </a:fontRef>
        </p:style>
      </p:cxnSp>
      <p:sp>
        <p:nvSpPr>
          <p:cNvPr id="16" name="Text Placeholder 15">
            <a:extLst>
              <a:ext uri="{FF2B5EF4-FFF2-40B4-BE49-F238E27FC236}">
                <a16:creationId xmlns:a16="http://schemas.microsoft.com/office/drawing/2014/main" id="{A928810C-E773-43AE-A2A1-4073955CC8DA}"/>
              </a:ext>
            </a:extLst>
          </p:cNvPr>
          <p:cNvSpPr>
            <a:spLocks noGrp="1"/>
          </p:cNvSpPr>
          <p:nvPr>
            <p:ph type="body" sz="quarter" idx="13"/>
          </p:nvPr>
        </p:nvSpPr>
        <p:spPr>
          <a:xfrm>
            <a:off x="5202936" y="3127248"/>
            <a:ext cx="5833872" cy="3118104"/>
          </a:xfrm>
        </p:spPr>
        <p:txBody>
          <a:bodyPr/>
          <a:lstStyle>
            <a:lvl1pPr marL="0" indent="0" algn="r">
              <a:buNone/>
              <a:defRPr sz="1800">
                <a:solidFill>
                  <a:schemeClr val="bg1"/>
                </a:solidFill>
              </a:defRPr>
            </a:lvl1pPr>
          </a:lstStyle>
          <a:p>
            <a:pPr lvl="0"/>
            <a:r>
              <a:rPr lang="en-US"/>
              <a:t>Click to edit Master text styles</a:t>
            </a:r>
          </a:p>
        </p:txBody>
      </p:sp>
      <p:sp>
        <p:nvSpPr>
          <p:cNvPr id="11" name="Graphic 12">
            <a:extLst>
              <a:ext uri="{FF2B5EF4-FFF2-40B4-BE49-F238E27FC236}">
                <a16:creationId xmlns:a16="http://schemas.microsoft.com/office/drawing/2014/main" id="{EA1B6985-3E5A-40F4-9268-D4AB3BBF8C91}"/>
              </a:ext>
            </a:extLst>
          </p:cNvPr>
          <p:cNvSpPr/>
          <p:nvPr userDrawn="1"/>
        </p:nvSpPr>
        <p:spPr>
          <a:xfrm>
            <a:off x="4745394" y="2760277"/>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bg1"/>
          </a:solidFill>
          <a:ln w="422" cap="flat">
            <a:noFill/>
            <a:prstDash val="solid"/>
            <a:miter/>
          </a:ln>
        </p:spPr>
        <p:txBody>
          <a:bodyPr rtlCol="0" anchor="ctr"/>
          <a:lstStyle/>
          <a:p>
            <a:endParaRPr lang="en-US" dirty="0"/>
          </a:p>
        </p:txBody>
      </p:sp>
      <p:sp>
        <p:nvSpPr>
          <p:cNvPr id="13" name="Graphic 13">
            <a:extLst>
              <a:ext uri="{FF2B5EF4-FFF2-40B4-BE49-F238E27FC236}">
                <a16:creationId xmlns:a16="http://schemas.microsoft.com/office/drawing/2014/main" id="{338BC906-9D03-4280-85E8-21A81BC21D73}"/>
              </a:ext>
            </a:extLst>
          </p:cNvPr>
          <p:cNvSpPr/>
          <p:nvPr userDrawn="1"/>
        </p:nvSpPr>
        <p:spPr>
          <a:xfrm>
            <a:off x="4386614" y="2530982"/>
            <a:ext cx="139039" cy="139039"/>
          </a:xfrm>
          <a:custGeom>
            <a:avLst/>
            <a:gdLst>
              <a:gd name="connsiteX0" fmla="*/ 129602 w 139039"/>
              <a:gd name="connsiteY0" fmla="*/ 60082 h 139039"/>
              <a:gd name="connsiteX1" fmla="*/ 78957 w 139039"/>
              <a:gd name="connsiteY1" fmla="*/ 60082 h 139039"/>
              <a:gd name="connsiteX2" fmla="*/ 78957 w 139039"/>
              <a:gd name="connsiteY2" fmla="*/ 9437 h 139039"/>
              <a:gd name="connsiteX3" fmla="*/ 69520 w 139039"/>
              <a:gd name="connsiteY3" fmla="*/ 0 h 139039"/>
              <a:gd name="connsiteX4" fmla="*/ 60082 w 139039"/>
              <a:gd name="connsiteY4" fmla="*/ 9437 h 139039"/>
              <a:gd name="connsiteX5" fmla="*/ 60082 w 139039"/>
              <a:gd name="connsiteY5" fmla="*/ 60082 h 139039"/>
              <a:gd name="connsiteX6" fmla="*/ 9437 w 139039"/>
              <a:gd name="connsiteY6" fmla="*/ 60082 h 139039"/>
              <a:gd name="connsiteX7" fmla="*/ 0 w 139039"/>
              <a:gd name="connsiteY7" fmla="*/ 69520 h 139039"/>
              <a:gd name="connsiteX8" fmla="*/ 9437 w 139039"/>
              <a:gd name="connsiteY8" fmla="*/ 78957 h 139039"/>
              <a:gd name="connsiteX9" fmla="*/ 60082 w 139039"/>
              <a:gd name="connsiteY9" fmla="*/ 78957 h 139039"/>
              <a:gd name="connsiteX10" fmla="*/ 60082 w 139039"/>
              <a:gd name="connsiteY10" fmla="*/ 129602 h 139039"/>
              <a:gd name="connsiteX11" fmla="*/ 69520 w 139039"/>
              <a:gd name="connsiteY11" fmla="*/ 139039 h 139039"/>
              <a:gd name="connsiteX12" fmla="*/ 78957 w 139039"/>
              <a:gd name="connsiteY12" fmla="*/ 129602 h 139039"/>
              <a:gd name="connsiteX13" fmla="*/ 78957 w 139039"/>
              <a:gd name="connsiteY13" fmla="*/ 78957 h 139039"/>
              <a:gd name="connsiteX14" fmla="*/ 129602 w 139039"/>
              <a:gd name="connsiteY14" fmla="*/ 78957 h 139039"/>
              <a:gd name="connsiteX15" fmla="*/ 139039 w 139039"/>
              <a:gd name="connsiteY15" fmla="*/ 69520 h 139039"/>
              <a:gd name="connsiteX16" fmla="*/ 129602 w 139039"/>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9" h="139039">
                <a:moveTo>
                  <a:pt x="129602" y="60082"/>
                </a:moveTo>
                <a:lnTo>
                  <a:pt x="78957" y="60082"/>
                </a:lnTo>
                <a:lnTo>
                  <a:pt x="78957" y="9437"/>
                </a:lnTo>
                <a:cubicBezTo>
                  <a:pt x="78957" y="4225"/>
                  <a:pt x="74731" y="0"/>
                  <a:pt x="69520" y="0"/>
                </a:cubicBezTo>
                <a:cubicBezTo>
                  <a:pt x="64308"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8" y="139039"/>
                  <a:pt x="69520" y="139039"/>
                </a:cubicBezTo>
                <a:cubicBezTo>
                  <a:pt x="74731" y="139039"/>
                  <a:pt x="78957" y="134814"/>
                  <a:pt x="78957" y="129602"/>
                </a:cubicBezTo>
                <a:lnTo>
                  <a:pt x="78957" y="78957"/>
                </a:lnTo>
                <a:lnTo>
                  <a:pt x="129602" y="78957"/>
                </a:lnTo>
                <a:cubicBezTo>
                  <a:pt x="134814" y="78957"/>
                  <a:pt x="139039" y="74731"/>
                  <a:pt x="139039" y="69520"/>
                </a:cubicBezTo>
                <a:cubicBezTo>
                  <a:pt x="139039" y="64308"/>
                  <a:pt x="134814" y="60082"/>
                  <a:pt x="129602" y="60082"/>
                </a:cubicBezTo>
                <a:close/>
              </a:path>
            </a:pathLst>
          </a:custGeom>
          <a:solidFill>
            <a:schemeClr val="bg1"/>
          </a:solidFill>
          <a:ln w="603" cap="flat">
            <a:noFill/>
            <a:prstDash val="solid"/>
            <a:miter/>
          </a:ln>
        </p:spPr>
        <p:txBody>
          <a:bodyPr rtlCol="0" anchor="ctr"/>
          <a:lstStyle/>
          <a:p>
            <a:endParaRPr lang="en-US" dirty="0"/>
          </a:p>
        </p:txBody>
      </p:sp>
      <p:sp>
        <p:nvSpPr>
          <p:cNvPr id="17" name="Graphic 15">
            <a:extLst>
              <a:ext uri="{FF2B5EF4-FFF2-40B4-BE49-F238E27FC236}">
                <a16:creationId xmlns:a16="http://schemas.microsoft.com/office/drawing/2014/main" id="{C5C06D53-C9F6-47E8-BFE1-B8193A1AED8B}"/>
              </a:ext>
            </a:extLst>
          </p:cNvPr>
          <p:cNvSpPr/>
          <p:nvPr userDrawn="1"/>
        </p:nvSpPr>
        <p:spPr>
          <a:xfrm>
            <a:off x="1669987" y="6031572"/>
            <a:ext cx="127714" cy="127714"/>
          </a:xfrm>
          <a:custGeom>
            <a:avLst/>
            <a:gdLst>
              <a:gd name="connsiteX0" fmla="*/ 63857 w 127714"/>
              <a:gd name="connsiteY0" fmla="*/ 18874 h 127714"/>
              <a:gd name="connsiteX1" fmla="*/ 108840 w 127714"/>
              <a:gd name="connsiteY1" fmla="*/ 63857 h 127714"/>
              <a:gd name="connsiteX2" fmla="*/ 63857 w 127714"/>
              <a:gd name="connsiteY2" fmla="*/ 108840 h 127714"/>
              <a:gd name="connsiteX3" fmla="*/ 18874 w 127714"/>
              <a:gd name="connsiteY3" fmla="*/ 63857 h 127714"/>
              <a:gd name="connsiteX4" fmla="*/ 63857 w 127714"/>
              <a:gd name="connsiteY4" fmla="*/ 18874 h 127714"/>
              <a:gd name="connsiteX5" fmla="*/ 63857 w 127714"/>
              <a:gd name="connsiteY5" fmla="*/ 0 h 127714"/>
              <a:gd name="connsiteX6" fmla="*/ 0 w 127714"/>
              <a:gd name="connsiteY6" fmla="*/ 63857 h 127714"/>
              <a:gd name="connsiteX7" fmla="*/ 63857 w 127714"/>
              <a:gd name="connsiteY7" fmla="*/ 127714 h 127714"/>
              <a:gd name="connsiteX8" fmla="*/ 127714 w 127714"/>
              <a:gd name="connsiteY8" fmla="*/ 63857 h 127714"/>
              <a:gd name="connsiteX9" fmla="*/ 63857 w 127714"/>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4" h="127714">
                <a:moveTo>
                  <a:pt x="63857" y="18874"/>
                </a:moveTo>
                <a:cubicBezTo>
                  <a:pt x="88700" y="18874"/>
                  <a:pt x="108840" y="39014"/>
                  <a:pt x="108840" y="63857"/>
                </a:cubicBezTo>
                <a:cubicBezTo>
                  <a:pt x="108840" y="88700"/>
                  <a:pt x="88700" y="108840"/>
                  <a:pt x="63857" y="108840"/>
                </a:cubicBezTo>
                <a:cubicBezTo>
                  <a:pt x="39014" y="108840"/>
                  <a:pt x="18874" y="88700"/>
                  <a:pt x="18874" y="63857"/>
                </a:cubicBezTo>
                <a:cubicBezTo>
                  <a:pt x="18898" y="39024"/>
                  <a:pt x="39024" y="18898"/>
                  <a:pt x="63857" y="18874"/>
                </a:cubicBezTo>
                <a:moveTo>
                  <a:pt x="63857" y="0"/>
                </a:moveTo>
                <a:cubicBezTo>
                  <a:pt x="28590" y="0"/>
                  <a:pt x="0" y="28590"/>
                  <a:pt x="0" y="63857"/>
                </a:cubicBezTo>
                <a:cubicBezTo>
                  <a:pt x="0" y="99124"/>
                  <a:pt x="28590" y="127714"/>
                  <a:pt x="63857" y="127714"/>
                </a:cubicBezTo>
                <a:cubicBezTo>
                  <a:pt x="99124" y="127714"/>
                  <a:pt x="127714" y="99124"/>
                  <a:pt x="127714" y="63857"/>
                </a:cubicBezTo>
                <a:cubicBezTo>
                  <a:pt x="127714" y="28590"/>
                  <a:pt x="99124" y="0"/>
                  <a:pt x="63857" y="0"/>
                </a:cubicBezTo>
                <a:close/>
              </a:path>
            </a:pathLst>
          </a:custGeom>
          <a:solidFill>
            <a:schemeClr val="bg1"/>
          </a:solidFill>
          <a:ln w="610" cap="flat">
            <a:noFill/>
            <a:prstDash val="solid"/>
            <a:miter/>
          </a:ln>
        </p:spPr>
        <p:txBody>
          <a:bodyPr rtlCol="0" anchor="ctr"/>
          <a:lstStyle/>
          <a:p>
            <a:endParaRPr lang="en-US" dirty="0"/>
          </a:p>
        </p:txBody>
      </p:sp>
    </p:spTree>
    <p:extLst>
      <p:ext uri="{BB962C8B-B14F-4D97-AF65-F5344CB8AC3E}">
        <p14:creationId xmlns:p14="http://schemas.microsoft.com/office/powerpoint/2010/main" val="14867767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30" name="Shape 30"/>
          <p:cNvSpPr txBox="1">
            <a:spLocks noGrp="1"/>
          </p:cNvSpPr>
          <p:nvPr>
            <p:ph type="title"/>
          </p:nvPr>
        </p:nvSpPr>
        <p:spPr>
          <a:xfrm>
            <a:off x="1190626" y="2536031"/>
            <a:ext cx="9810751" cy="1785938"/>
          </a:xfrm>
          <a:prstGeom prst="rect">
            <a:avLst/>
          </a:prstGeom>
        </p:spPr>
        <p:txBody>
          <a:bodyPr/>
          <a:lstStyle/>
          <a:p>
            <a:r>
              <a:t>Title Text</a:t>
            </a:r>
          </a:p>
        </p:txBody>
      </p:sp>
      <p:sp>
        <p:nvSpPr>
          <p:cNvPr id="31" name="Shape 31"/>
          <p:cNvSpPr txBox="1">
            <a:spLocks noGrp="1"/>
          </p:cNvSpPr>
          <p:nvPr>
            <p:ph type="sldNum" sz="quarter" idx="2"/>
          </p:nvPr>
        </p:nvSpPr>
        <p:spPr>
          <a:prstGeom prst="rect">
            <a:avLst/>
          </a:prstGeom>
        </p:spPr>
        <p:txBody>
          <a:bodyPr/>
          <a:lstStyle/>
          <a:p>
            <a:fld id="{86CB4B4D-7CA3-9044-876B-883B54F8677D}" type="slidenum">
              <a:rPr/>
              <a:pPr/>
              <a:t>‹#›</a:t>
            </a:fld>
            <a:endParaRPr/>
          </a:p>
        </p:txBody>
      </p:sp>
    </p:spTree>
    <p:extLst>
      <p:ext uri="{BB962C8B-B14F-4D97-AF65-F5344CB8AC3E}">
        <p14:creationId xmlns:p14="http://schemas.microsoft.com/office/powerpoint/2010/main" val="1081647749"/>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8/17/2025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8" name="Straight Connector 7"/>
          <p:cNvCxnSpPr/>
          <p:nvPr/>
        </p:nvCxnSpPr>
        <p:spPr>
          <a:xfrm>
            <a:off x="1371687" y="798973"/>
            <a:ext cx="0" cy="1067168"/>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8840732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534813" y="1756130"/>
            <a:ext cx="8562580"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534695" y="3806195"/>
            <a:ext cx="8549990"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8/17/2025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8" name="Straight Connector 7"/>
          <p:cNvCxnSpPr/>
          <p:nvPr/>
        </p:nvCxnSpPr>
        <p:spPr>
          <a:xfrm>
            <a:off x="1371687" y="798973"/>
            <a:ext cx="0" cy="2845107"/>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1879522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534695" y="804889"/>
            <a:ext cx="9520157"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534695" y="2010878"/>
            <a:ext cx="4608576" cy="343814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54793" y="2017343"/>
            <a:ext cx="4604130" cy="3441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smtClean="0"/>
              <a:t>8/17/2025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smtClean="0"/>
              <a:t>‹#›</a:t>
            </a:fld>
            <a:endParaRPr lang="en-US" dirty="0"/>
          </a:p>
        </p:txBody>
      </p:sp>
      <p:cxnSp>
        <p:nvCxnSpPr>
          <p:cNvPr id="9" name="Straight Connector 8"/>
          <p:cNvCxnSpPr/>
          <p:nvPr/>
        </p:nvCxnSpPr>
        <p:spPr>
          <a:xfrm>
            <a:off x="1371687" y="798973"/>
            <a:ext cx="0" cy="1067168"/>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8645390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34695" y="804163"/>
            <a:ext cx="9520157"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534695" y="2019549"/>
            <a:ext cx="4608576"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34695" y="2824269"/>
            <a:ext cx="4608576" cy="2644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54791" y="2023003"/>
            <a:ext cx="4608576"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54792" y="2821491"/>
            <a:ext cx="4608576" cy="26373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8/17/2025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1" name="Straight Connector 10"/>
          <p:cNvCxnSpPr/>
          <p:nvPr/>
        </p:nvCxnSpPr>
        <p:spPr>
          <a:xfrm>
            <a:off x="1371687" y="798973"/>
            <a:ext cx="0" cy="1067168"/>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9730835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8/17/2025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7" name="Straight Connector 6"/>
          <p:cNvCxnSpPr/>
          <p:nvPr/>
        </p:nvCxnSpPr>
        <p:spPr>
          <a:xfrm>
            <a:off x="1371687" y="798973"/>
            <a:ext cx="0" cy="1067168"/>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7860227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8/17/2025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397991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34642" y="798973"/>
            <a:ext cx="3183128"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534695" y="3205491"/>
            <a:ext cx="3184989"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smtClean="0"/>
              <a:t>8/17/2025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cxnSp>
        <p:nvCxnSpPr>
          <p:cNvPr id="9" name="Straight Connector 8"/>
          <p:cNvCxnSpPr/>
          <p:nvPr/>
        </p:nvCxnSpPr>
        <p:spPr>
          <a:xfrm>
            <a:off x="1371687" y="798973"/>
            <a:ext cx="0" cy="2247117"/>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5892520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a:xfrm>
              <a:off x="7477387" y="482170"/>
              <a:ext cx="4074533" cy="5149101"/>
            </a:xfrm>
            <a:prstGeom prst="rect">
              <a:avLst/>
            </a:prstGeom>
            <a:gradFill>
              <a:gsLst>
                <a:gs pos="0">
                  <a:schemeClr val="bg2">
                    <a:lumMod val="10000"/>
                  </a:schemeClr>
                </a:gs>
                <a:gs pos="100000">
                  <a:schemeClr val="bg2">
                    <a:lumMod val="10000"/>
                  </a:schemeClr>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prstMaterial="matte">
              <a:bevelT w="133350" h="50800" prst="divot"/>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535694" y="1129513"/>
            <a:ext cx="5447840"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534695" y="3145992"/>
            <a:ext cx="5440037"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1534695" y="5469856"/>
            <a:ext cx="5440038" cy="320123"/>
          </a:xfrm>
        </p:spPr>
        <p:txBody>
          <a:bodyPr/>
          <a:lstStyle>
            <a:lvl1pPr algn="l">
              <a:defRPr/>
            </a:lvl1pPr>
          </a:lstStyle>
          <a:p>
            <a:fld id="{B61BEF0D-F0BB-DE4B-95CE-6DB70DBA9567}" type="datetimeFigureOut">
              <a:rPr lang="en-US" smtClean="0"/>
              <a:pPr/>
              <a:t>8/17/2025</a:t>
            </a:fld>
            <a:endParaRPr lang="en-US" dirty="0"/>
          </a:p>
        </p:txBody>
      </p:sp>
      <p:sp>
        <p:nvSpPr>
          <p:cNvPr id="6" name="Footer Placeholder 5"/>
          <p:cNvSpPr>
            <a:spLocks noGrp="1"/>
          </p:cNvSpPr>
          <p:nvPr>
            <p:ph type="ftr" sz="quarter" idx="11"/>
          </p:nvPr>
        </p:nvSpPr>
        <p:spPr>
          <a:xfrm>
            <a:off x="1534910" y="318640"/>
            <a:ext cx="5453475" cy="320931"/>
          </a:xfrm>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4" name="Straight Connector 13"/>
          <p:cNvCxnSpPr/>
          <p:nvPr/>
        </p:nvCxnSpPr>
        <p:spPr>
          <a:xfrm>
            <a:off x="1371687" y="798973"/>
            <a:ext cx="0" cy="2161124"/>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1210250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Rectangle 8"/>
          <p:cNvSpPr/>
          <p:nvPr/>
        </p:nvSpPr>
        <p:spPr>
          <a:xfrm>
            <a:off x="0" y="2015732"/>
            <a:ext cx="12192000" cy="4118829"/>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6"/>
          <a:srcRect t="2769" b="-2769"/>
          <a:stretch/>
        </p:blipFill>
        <p:spPr>
          <a:xfrm>
            <a:off x="0" y="6135624"/>
            <a:ext cx="12192000" cy="742950"/>
          </a:xfrm>
          <a:prstGeom prst="rect">
            <a:avLst/>
          </a:prstGeom>
        </p:spPr>
      </p:pic>
      <p:sp>
        <p:nvSpPr>
          <p:cNvPr id="2" name="Title Placeholder 1"/>
          <p:cNvSpPr>
            <a:spLocks noGrp="1"/>
          </p:cNvSpPr>
          <p:nvPr>
            <p:ph type="title"/>
          </p:nvPr>
        </p:nvSpPr>
        <p:spPr>
          <a:xfrm>
            <a:off x="1534696" y="804519"/>
            <a:ext cx="9520158" cy="1049235"/>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534696" y="2015732"/>
            <a:ext cx="9520158" cy="345061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B61BEF0D-F0BB-DE4B-95CE-6DB70DBA9567}" type="datetimeFigureOut">
              <a:rPr lang="en-US" smtClean="0"/>
              <a:pPr/>
              <a:t>8/17/2025</a:t>
            </a:fld>
            <a:endParaRPr lang="en-US" dirty="0"/>
          </a:p>
        </p:txBody>
      </p:sp>
      <p:sp>
        <p:nvSpPr>
          <p:cNvPr id="5" name="Footer Placeholder 4"/>
          <p:cNvSpPr>
            <a:spLocks noGrp="1"/>
          </p:cNvSpPr>
          <p:nvPr>
            <p:ph type="ftr" sz="quarter" idx="3"/>
          </p:nvPr>
        </p:nvSpPr>
        <p:spPr>
          <a:xfrm>
            <a:off x="1534695" y="329307"/>
            <a:ext cx="5855719"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D57F1E4F-1CFF-5643-939E-217C01CDF565}" type="slidenum">
              <a:rPr lang="en-US" smtClean="0"/>
              <a:pPr/>
              <a:t>‹#›</a:t>
            </a:fld>
            <a:endParaRPr lang="en-US" dirty="0"/>
          </a:p>
        </p:txBody>
      </p:sp>
      <p:cxnSp>
        <p:nvCxnSpPr>
          <p:cNvPr id="12" name="Straight Connector 11"/>
          <p:cNvCxnSpPr/>
          <p:nvPr/>
        </p:nvCxnSpPr>
        <p:spPr>
          <a:xfrm>
            <a:off x="0" y="6141705"/>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85731753"/>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 id="2147483713" r:id="rId13"/>
    <p:sldLayoutId id="2147483714" r:id="rId14"/>
  </p:sldLayoutIdLst>
  <p:txStyles>
    <p:titleStyle>
      <a:lvl1pPr algn="l" defTabSz="914400" rtl="0" eaLnBrk="1" latinLnBrk="0" hangingPunct="1">
        <a:lnSpc>
          <a:spcPct val="90000"/>
        </a:lnSpc>
        <a:spcBef>
          <a:spcPct val="0"/>
        </a:spcBef>
        <a:buNone/>
        <a:defRPr sz="3200" b="0" i="0" kern="1200" cap="none">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1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g"/><Relationship Id="rId1" Type="http://schemas.openxmlformats.org/officeDocument/2006/relationships/slideLayout" Target="../slideLayouts/slideLayout2.xml"/><Relationship Id="rId6" Type="http://schemas.openxmlformats.org/officeDocument/2006/relationships/image" Target="../media/image9.emf"/><Relationship Id="rId5" Type="http://schemas.openxmlformats.org/officeDocument/2006/relationships/image" Target="../media/image8.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3.jp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3.jpg"/><Relationship Id="rId13" Type="http://schemas.microsoft.com/office/2007/relationships/diagramDrawing" Target="../diagrams/drawing3.xml"/><Relationship Id="rId3" Type="http://schemas.openxmlformats.org/officeDocument/2006/relationships/diagramData" Target="../diagrams/data2.xml"/><Relationship Id="rId7" Type="http://schemas.microsoft.com/office/2007/relationships/diagramDrawing" Target="../diagrams/drawing2.xml"/><Relationship Id="rId12" Type="http://schemas.openxmlformats.org/officeDocument/2006/relationships/diagramColors" Target="../diagrams/colors3.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2.xml"/><Relationship Id="rId11" Type="http://schemas.openxmlformats.org/officeDocument/2006/relationships/diagramQuickStyle" Target="../diagrams/quickStyle3.xml"/><Relationship Id="rId5" Type="http://schemas.openxmlformats.org/officeDocument/2006/relationships/diagramQuickStyle" Target="../diagrams/quickStyle2.xml"/><Relationship Id="rId10" Type="http://schemas.openxmlformats.org/officeDocument/2006/relationships/diagramLayout" Target="../diagrams/layout3.xml"/><Relationship Id="rId4" Type="http://schemas.openxmlformats.org/officeDocument/2006/relationships/diagramLayout" Target="../diagrams/layout2.xml"/><Relationship Id="rId9" Type="http://schemas.openxmlformats.org/officeDocument/2006/relationships/diagramData" Target="../diagrams/data3.xml"/></Relationships>
</file>

<file path=ppt/slides/_rels/slide7.xml.rels><?xml version="1.0" encoding="UTF-8" standalone="yes"?>
<Relationships xmlns="http://schemas.openxmlformats.org/package/2006/relationships"><Relationship Id="rId8" Type="http://schemas.openxmlformats.org/officeDocument/2006/relationships/image" Target="../media/image3.jp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8" name="Picture 7" descr="A person standing on a cross&#10;&#10;AI-generated content may be incorrect.">
            <a:extLst>
              <a:ext uri="{FF2B5EF4-FFF2-40B4-BE49-F238E27FC236}">
                <a16:creationId xmlns:a16="http://schemas.microsoft.com/office/drawing/2014/main" id="{F36D4F04-1F48-246B-42BE-8A3FD356CE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058365"/>
          </a:xfrm>
          <a:prstGeom prst="rect">
            <a:avLst/>
          </a:prstGeom>
        </p:spPr>
      </p:pic>
      <p:sp>
        <p:nvSpPr>
          <p:cNvPr id="2" name="Title 1">
            <a:extLst>
              <a:ext uri="{FF2B5EF4-FFF2-40B4-BE49-F238E27FC236}">
                <a16:creationId xmlns:a16="http://schemas.microsoft.com/office/drawing/2014/main" id="{213E2637-4C28-4354-AB8B-932F24596E7C}"/>
              </a:ext>
            </a:extLst>
          </p:cNvPr>
          <p:cNvSpPr>
            <a:spLocks noGrp="1"/>
          </p:cNvSpPr>
          <p:nvPr>
            <p:ph type="ctrTitle"/>
          </p:nvPr>
        </p:nvSpPr>
        <p:spPr>
          <a:xfrm>
            <a:off x="3675739" y="2982888"/>
            <a:ext cx="8516261" cy="1090320"/>
          </a:xfr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normAutofit fontScale="90000"/>
          </a:bodyPr>
          <a:lstStyle/>
          <a:p>
            <a:pPr algn="ctr"/>
            <a:r>
              <a:rPr lang="en-US" b="1" cap="small" dirty="0">
                <a:solidFill>
                  <a:schemeClr val="tx1"/>
                </a:solidFill>
                <a:latin typeface="Arial Black" panose="020B0A04020102020204" pitchFamily="34" charset="0"/>
              </a:rPr>
              <a:t>Sacrifices of Praise</a:t>
            </a:r>
          </a:p>
        </p:txBody>
      </p:sp>
      <p:sp>
        <p:nvSpPr>
          <p:cNvPr id="5" name="TextBox 4">
            <a:extLst>
              <a:ext uri="{FF2B5EF4-FFF2-40B4-BE49-F238E27FC236}">
                <a16:creationId xmlns:a16="http://schemas.microsoft.com/office/drawing/2014/main" id="{B0D194DB-25C8-436E-B1D6-CD9689FE1098}"/>
              </a:ext>
            </a:extLst>
          </p:cNvPr>
          <p:cNvSpPr txBox="1"/>
          <p:nvPr/>
        </p:nvSpPr>
        <p:spPr>
          <a:xfrm>
            <a:off x="504825" y="6455545"/>
            <a:ext cx="6098344" cy="312586"/>
          </a:xfrm>
          <a:prstGeom prst="rect">
            <a:avLst/>
          </a:prstGeom>
          <a:noFill/>
        </p:spPr>
        <p:txBody>
          <a:bodyPr wrap="square">
            <a:spAutoFit/>
          </a:bodyPr>
          <a:lstStyle/>
          <a:p>
            <a:pPr marL="0" marR="0">
              <a:lnSpc>
                <a:spcPct val="107000"/>
              </a:lnSpc>
              <a:spcBef>
                <a:spcPts val="0"/>
              </a:spcBef>
              <a:spcAft>
                <a:spcPts val="0"/>
              </a:spcAft>
            </a:pPr>
            <a:r>
              <a:rPr lang="en-US" sz="1400" dirty="0">
                <a:effectLst/>
                <a:latin typeface="Arial Black" panose="020B0A04020102020204" pitchFamily="34" charset="0"/>
                <a:ea typeface="Calibri" panose="020F0502020204030204" pitchFamily="34" charset="0"/>
                <a:cs typeface="Calibri" panose="020F0502020204030204" pitchFamily="34" charset="0"/>
              </a:rPr>
              <a:t>Week of August 24</a:t>
            </a:r>
            <a:endParaRPr lang="en-US" sz="1400" dirty="0">
              <a:effectLst/>
              <a:latin typeface="Arial Black" panose="020B0A04020102020204" pitchFamily="34" charset="0"/>
              <a:ea typeface="Calibri" panose="020F0502020204030204" pitchFamily="34" charset="0"/>
              <a:cs typeface="Times New Roman" panose="02020603050405020304" pitchFamily="18" charset="0"/>
            </a:endParaRPr>
          </a:p>
        </p:txBody>
      </p:sp>
      <p:sp>
        <p:nvSpPr>
          <p:cNvPr id="10" name="Subtitle 9">
            <a:extLst>
              <a:ext uri="{FF2B5EF4-FFF2-40B4-BE49-F238E27FC236}">
                <a16:creationId xmlns:a16="http://schemas.microsoft.com/office/drawing/2014/main" id="{0E4F3DDA-5A6F-E97E-CB32-2692B19FB9B9}"/>
              </a:ext>
            </a:extLst>
          </p:cNvPr>
          <p:cNvSpPr>
            <a:spLocks noGrp="1"/>
          </p:cNvSpPr>
          <p:nvPr>
            <p:ph type="subTitle" idx="1"/>
          </p:nvPr>
        </p:nvSpPr>
        <p:spPr>
          <a:xfrm>
            <a:off x="5072332" y="3830128"/>
            <a:ext cx="5917722" cy="1483743"/>
          </a:xfrm>
          <a:solidFill>
            <a:schemeClr val="accent2">
              <a:lumMod val="60000"/>
              <a:lumOff val="40000"/>
              <a:alpha val="25000"/>
            </a:schemeClr>
          </a:solidFill>
        </p:spPr>
        <p:txBody>
          <a:bodyPr>
            <a:noAutofit/>
          </a:bodyPr>
          <a:lstStyle/>
          <a:p>
            <a:pPr>
              <a:lnSpc>
                <a:spcPct val="100000"/>
              </a:lnSpc>
              <a:spcBef>
                <a:spcPts val="600"/>
              </a:spcBef>
            </a:pPr>
            <a:r>
              <a:rPr lang="en-US" sz="2000" b="1" cap="none" dirty="0">
                <a:latin typeface="Gotham Medium" panose="02000604030000020004"/>
                <a:ea typeface="ADLaM Display" panose="020F0502020204030204" pitchFamily="2" charset="0"/>
                <a:cs typeface="ADLaM Display" panose="020F0502020204030204" pitchFamily="2" charset="0"/>
              </a:rPr>
              <a:t>Through Jesus, therefore, let us continually offer to God a sacrifice of praise—the fruit of lips that openly profess his name.  </a:t>
            </a:r>
          </a:p>
          <a:p>
            <a:pPr algn="r">
              <a:lnSpc>
                <a:spcPct val="100000"/>
              </a:lnSpc>
              <a:spcBef>
                <a:spcPts val="600"/>
              </a:spcBef>
            </a:pPr>
            <a:r>
              <a:rPr lang="en-US" sz="2000" b="1" cap="none" dirty="0">
                <a:latin typeface="Gotham Medium" panose="02000604030000020004"/>
                <a:ea typeface="ADLaM Display" panose="020F0502020204030204" pitchFamily="2" charset="0"/>
                <a:cs typeface="ADLaM Display" panose="020F0502020204030204" pitchFamily="2" charset="0"/>
              </a:rPr>
              <a:t>—Hebrews 13:15 NIV</a:t>
            </a:r>
          </a:p>
        </p:txBody>
      </p:sp>
    </p:spTree>
    <p:extLst>
      <p:ext uri="{BB962C8B-B14F-4D97-AF65-F5344CB8AC3E}">
        <p14:creationId xmlns:p14="http://schemas.microsoft.com/office/powerpoint/2010/main" val="32006268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6FA6480E-F333-D81F-ACE2-B77DBA84DB04}"/>
              </a:ext>
            </a:extLst>
          </p:cNvPr>
          <p:cNvCxnSpPr>
            <a:cxnSpLocks/>
          </p:cNvCxnSpPr>
          <p:nvPr/>
        </p:nvCxnSpPr>
        <p:spPr>
          <a:xfrm>
            <a:off x="8924846" y="1355558"/>
            <a:ext cx="0" cy="4663440"/>
          </a:xfrm>
          <a:prstGeom prst="line">
            <a:avLst/>
          </a:prstGeom>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4" name="Content Placeholder 2">
            <a:extLst>
              <a:ext uri="{FF2B5EF4-FFF2-40B4-BE49-F238E27FC236}">
                <a16:creationId xmlns:a16="http://schemas.microsoft.com/office/drawing/2014/main" id="{6B23B896-0450-1478-E8C2-3F855299224E}"/>
              </a:ext>
            </a:extLst>
          </p:cNvPr>
          <p:cNvSpPr txBox="1">
            <a:spLocks/>
          </p:cNvSpPr>
          <p:nvPr/>
        </p:nvSpPr>
        <p:spPr>
          <a:xfrm>
            <a:off x="698083" y="1270203"/>
            <a:ext cx="8056445" cy="4754161"/>
          </a:xfrm>
          <a:prstGeom prst="rect">
            <a:avLst/>
          </a:prstGeom>
          <a:solidFill>
            <a:schemeClr val="bg1"/>
          </a:solidFill>
        </p:spPr>
        <p:txBody>
          <a:bodyPr>
            <a:noAutofit/>
          </a:bodyPr>
          <a:lstStyle>
            <a:lvl1pPr marL="360000" indent="-360000" algn="l" defTabSz="914400" rtl="0" eaLnBrk="1" latinLnBrk="0" hangingPunct="1">
              <a:lnSpc>
                <a:spcPct val="125000"/>
              </a:lnSpc>
              <a:spcBef>
                <a:spcPts val="10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1pPr>
            <a:lvl2pPr marL="360000" indent="0" algn="l" defTabSz="914400" rtl="0" eaLnBrk="1" latinLnBrk="0" hangingPunct="1">
              <a:lnSpc>
                <a:spcPct val="125000"/>
              </a:lnSpc>
              <a:spcBef>
                <a:spcPts val="500"/>
              </a:spcBef>
              <a:buClr>
                <a:schemeClr val="accent1">
                  <a:lumMod val="60000"/>
                  <a:lumOff val="40000"/>
                </a:schemeClr>
              </a:buClr>
              <a:buFontTx/>
              <a:buNone/>
              <a:defRPr sz="2000" i="1" kern="1200">
                <a:solidFill>
                  <a:schemeClr val="tx1">
                    <a:alpha val="70000"/>
                  </a:schemeClr>
                </a:solidFill>
                <a:latin typeface="+mn-lt"/>
                <a:ea typeface="+mn-ea"/>
                <a:cs typeface="+mn-cs"/>
              </a:defRPr>
            </a:lvl2pPr>
            <a:lvl3pPr marL="1080000" indent="-360000" algn="l" defTabSz="914400" rtl="0" eaLnBrk="1" latinLnBrk="0" hangingPunct="1">
              <a:lnSpc>
                <a:spcPct val="125000"/>
              </a:lnSpc>
              <a:spcBef>
                <a:spcPts val="5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3pPr>
            <a:lvl4pPr marL="1080000" indent="0" algn="l" defTabSz="914400" rtl="0" eaLnBrk="1" latinLnBrk="0" hangingPunct="1">
              <a:lnSpc>
                <a:spcPct val="125000"/>
              </a:lnSpc>
              <a:spcBef>
                <a:spcPts val="500"/>
              </a:spcBef>
              <a:buClr>
                <a:schemeClr val="accent1">
                  <a:lumMod val="60000"/>
                  <a:lumOff val="40000"/>
                </a:schemeClr>
              </a:buClr>
              <a:buFontTx/>
              <a:buNone/>
              <a:defRPr sz="2000" i="1" kern="1200">
                <a:solidFill>
                  <a:schemeClr val="tx1">
                    <a:alpha val="70000"/>
                  </a:schemeClr>
                </a:solidFill>
                <a:latin typeface="+mn-lt"/>
                <a:ea typeface="+mn-ea"/>
                <a:cs typeface="+mn-cs"/>
              </a:defRPr>
            </a:lvl4pPr>
            <a:lvl5pPr marL="1800000" indent="-360000" algn="l" defTabSz="914400" rtl="0" eaLnBrk="1" latinLnBrk="0" hangingPunct="1">
              <a:lnSpc>
                <a:spcPct val="125000"/>
              </a:lnSpc>
              <a:spcBef>
                <a:spcPts val="5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7000"/>
              </a:lnSpc>
              <a:spcBef>
                <a:spcPts val="0"/>
              </a:spcBef>
              <a:buNone/>
            </a:pPr>
            <a:r>
              <a:rPr lang="en-US" sz="2800" b="1" dirty="0">
                <a:solidFill>
                  <a:schemeClr val="tx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The Disgrace of Crucifixion</a:t>
            </a:r>
          </a:p>
          <a:p>
            <a:pPr marL="0" marR="0" indent="0">
              <a:lnSpc>
                <a:spcPct val="107000"/>
              </a:lnSpc>
              <a:spcBef>
                <a:spcPts val="0"/>
              </a:spcBef>
              <a:spcAft>
                <a:spcPts val="0"/>
              </a:spcAft>
              <a:buNone/>
            </a:pPr>
            <a:r>
              <a:rPr lang="en-US" sz="1800" b="1" dirty="0">
                <a:solidFill>
                  <a:schemeClr val="tx1"/>
                </a:solidFill>
                <a:effectLst>
                  <a:outerShdw blurRad="38100" dist="38100" dir="2700000" algn="tl">
                    <a:srgbClr val="000000">
                      <a:alpha val="43137"/>
                    </a:srgbClr>
                  </a:outerShdw>
                </a:effectLst>
                <a:latin typeface="Gotham Medium" panose="02000604030000020004"/>
              </a:rPr>
              <a:t>Crucifixion has been called the most horrible.  method of execution ever imagined, and the.  Romans used it regularly against their enemies. .  In three of the author’s references to Jesus’ crucifixion.  (6:6; 12:2; 13:13), the author also.  emphasizes the shame. In those days, criminals.  were crucified. The author’s audience would have.  thought, How could a crucified criminal be the.  promised Messiah? But the author encourages.  readers: “[Fix] our eyes on Jesus, the pioneer and.  perfecter of faith. For the joy set before him he.  endured the cross, scorning its shame, and sat.  down at the right hand of the throne of God” (Heb. .  12:2, emphasis added).</a:t>
            </a:r>
            <a:r>
              <a:rPr lang="en-US" sz="900" b="1" dirty="0">
                <a:solidFill>
                  <a:schemeClr val="tx1"/>
                </a:solidFill>
                <a:effectLst>
                  <a:outerShdw blurRad="38100" dist="38100" dir="2700000" algn="tl">
                    <a:srgbClr val="000000">
                      <a:alpha val="43137"/>
                    </a:srgbClr>
                  </a:outerShdw>
                </a:effectLst>
                <a:latin typeface="Gotham Medium" panose="02000604030000020004"/>
              </a:rPr>
              <a:t> </a:t>
            </a:r>
          </a:p>
          <a:p>
            <a:pPr marL="0" marR="0" indent="0">
              <a:lnSpc>
                <a:spcPct val="107000"/>
              </a:lnSpc>
              <a:spcBef>
                <a:spcPts val="0"/>
              </a:spcBef>
              <a:spcAft>
                <a:spcPts val="0"/>
              </a:spcAft>
              <a:buNone/>
            </a:pPr>
            <a:r>
              <a:rPr lang="en-US" sz="900" b="1" dirty="0">
                <a:solidFill>
                  <a:schemeClr val="tx1"/>
                </a:solidFill>
                <a:effectLst>
                  <a:outerShdw blurRad="38100" dist="38100" dir="2700000" algn="tl">
                    <a:srgbClr val="000000">
                      <a:alpha val="43137"/>
                    </a:srgbClr>
                  </a:outerShdw>
                </a:effectLst>
                <a:latin typeface="Gotham Medium" panose="02000604030000020004"/>
              </a:rPr>
              <a:t> </a:t>
            </a:r>
          </a:p>
          <a:p>
            <a:pPr marL="0" marR="0" indent="0">
              <a:lnSpc>
                <a:spcPct val="107000"/>
              </a:lnSpc>
              <a:spcBef>
                <a:spcPts val="0"/>
              </a:spcBef>
              <a:spcAft>
                <a:spcPts val="0"/>
              </a:spcAft>
              <a:buNone/>
            </a:pPr>
            <a:r>
              <a:rPr lang="en-US" sz="1800" b="1" dirty="0">
                <a:solidFill>
                  <a:schemeClr val="tx1"/>
                </a:solidFill>
                <a:effectLst>
                  <a:outerShdw blurRad="38100" dist="38100" dir="2700000" algn="tl">
                    <a:srgbClr val="000000">
                      <a:alpha val="43137"/>
                    </a:srgbClr>
                  </a:outerShdw>
                </a:effectLst>
                <a:latin typeface="Gotham Medium" panose="02000604030000020004"/>
              </a:rPr>
              <a:t>Another problem for the believers would be.  that Jesus had died on a cross, a “tree,” making.  Himself a curse according to Deuteronomy 21:23. .  However, Paul told the Galatians, “Christ redeemed.  us from the curse of the law by becoming a curse.  for us” (Gal. 3:13). Believers should not let the.  shame or curse of crucifixion prevent them from.  following Jesus. They can embrace “the disgrace.  he bore” (Heb. 13:13).</a:t>
            </a:r>
          </a:p>
        </p:txBody>
      </p:sp>
      <p:sp>
        <p:nvSpPr>
          <p:cNvPr id="8" name="Title 1">
            <a:extLst>
              <a:ext uri="{FF2B5EF4-FFF2-40B4-BE49-F238E27FC236}">
                <a16:creationId xmlns:a16="http://schemas.microsoft.com/office/drawing/2014/main" id="{C4861362-F672-04A9-E1D9-3D4834500D5C}"/>
              </a:ext>
            </a:extLst>
          </p:cNvPr>
          <p:cNvSpPr txBox="1">
            <a:spLocks/>
          </p:cNvSpPr>
          <p:nvPr/>
        </p:nvSpPr>
        <p:spPr>
          <a:xfrm>
            <a:off x="473966" y="484445"/>
            <a:ext cx="5289978" cy="655637"/>
          </a:xfrm>
          <a:prstGeom prst="rect">
            <a:avLst/>
          </a:prstGeom>
          <a:noFill/>
        </p:spPr>
        <p:txBody>
          <a:bodyPr vert="horz" lIns="0" tIns="0" rIns="0" bIns="0" rtlCol="0" anchor="t" anchorCtr="0">
            <a:normAutofit fontScale="92500"/>
          </a:bodyPr>
          <a:lstStyle>
            <a:lvl1pPr algn="l" defTabSz="914400" rtl="0" eaLnBrk="1" latinLnBrk="0" hangingPunct="1">
              <a:lnSpc>
                <a:spcPct val="100000"/>
              </a:lnSpc>
              <a:spcBef>
                <a:spcPct val="0"/>
              </a:spcBef>
              <a:buNone/>
              <a:defRPr sz="2800" kern="1200" cap="all" spc="400" baseline="0">
                <a:solidFill>
                  <a:schemeClr val="tx1"/>
                </a:solidFill>
                <a:latin typeface="+mj-lt"/>
                <a:ea typeface="+mj-ea"/>
                <a:cs typeface="+mj-cs"/>
              </a:defRPr>
            </a:lvl1pPr>
          </a:lstStyle>
          <a:p>
            <a:pPr algn="ctr">
              <a:lnSpc>
                <a:spcPct val="107000"/>
              </a:lnSpc>
              <a:spcBef>
                <a:spcPts val="0"/>
              </a:spcBef>
            </a:pPr>
            <a:r>
              <a:rPr lang="en-US" sz="3600" b="1" dirty="0">
                <a:latin typeface="Arial Black" panose="020B0A04020102020204" pitchFamily="34" charset="0"/>
                <a:ea typeface="Calibri" panose="020F0502020204030204" pitchFamily="34" charset="0"/>
                <a:cs typeface="Times New Roman" panose="02020603050405020304" pitchFamily="18" charset="0"/>
              </a:rPr>
              <a:t>Lesson Context</a:t>
            </a:r>
          </a:p>
        </p:txBody>
      </p:sp>
      <p:sp>
        <p:nvSpPr>
          <p:cNvPr id="12" name="Slide Number Placeholder 5">
            <a:extLst>
              <a:ext uri="{FF2B5EF4-FFF2-40B4-BE49-F238E27FC236}">
                <a16:creationId xmlns:a16="http://schemas.microsoft.com/office/drawing/2014/main" id="{0ADC5F61-CED4-4A66-ACAB-B22AE880D933}"/>
              </a:ext>
            </a:extLst>
          </p:cNvPr>
          <p:cNvSpPr txBox="1">
            <a:spLocks/>
          </p:cNvSpPr>
          <p:nvPr/>
        </p:nvSpPr>
        <p:spPr>
          <a:xfrm>
            <a:off x="10352540" y="295729"/>
            <a:ext cx="838199" cy="767687"/>
          </a:xfrm>
          <a:prstGeom prst="rect">
            <a:avLst/>
          </a:prstGeom>
        </p:spPr>
        <p:txBody>
          <a:bodyPr anchor="ct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spcAft>
                <a:spcPts val="600"/>
              </a:spcAft>
            </a:pPr>
            <a:fld id="{D8DA9DAA-006C-4F4B-980E-E3DF019B24E2}" type="slidenum">
              <a:rPr lang="en-US" b="1" cap="all" spc="100" smtClean="0">
                <a:latin typeface="Arial Black" panose="020B0A04020102020204" pitchFamily="34" charset="0"/>
              </a:rPr>
              <a:pPr algn="r">
                <a:spcAft>
                  <a:spcPts val="600"/>
                </a:spcAft>
              </a:pPr>
              <a:t>10</a:t>
            </a:fld>
            <a:endParaRPr lang="en-US" b="1" cap="all" spc="100" dirty="0">
              <a:latin typeface="Arial Black" panose="020B0A04020102020204" pitchFamily="34" charset="0"/>
            </a:endParaRPr>
          </a:p>
        </p:txBody>
      </p:sp>
      <p:pic>
        <p:nvPicPr>
          <p:cNvPr id="3" name="Picture 2">
            <a:extLst>
              <a:ext uri="{FF2B5EF4-FFF2-40B4-BE49-F238E27FC236}">
                <a16:creationId xmlns:a16="http://schemas.microsoft.com/office/drawing/2014/main" id="{0484BDB3-6C9D-4A4C-8FBA-E7A45DA6B6ED}"/>
              </a:ext>
            </a:extLst>
          </p:cNvPr>
          <p:cNvPicPr>
            <a:picLocks noChangeAspect="1"/>
          </p:cNvPicPr>
          <p:nvPr/>
        </p:nvPicPr>
        <p:blipFill>
          <a:blip r:embed="rId3">
            <a:extLst>
              <a:ext uri="{28A0092B-C50C-407E-A947-70E740481C1C}">
                <a14:useLocalDpi xmlns:a14="http://schemas.microsoft.com/office/drawing/2010/main" val="0"/>
              </a:ext>
            </a:extLst>
          </a:blip>
          <a:srcRect t="19573" b="2771"/>
          <a:stretch>
            <a:fillRect/>
          </a:stretch>
        </p:blipFill>
        <p:spPr>
          <a:xfrm>
            <a:off x="9000323" y="1362984"/>
            <a:ext cx="3191674" cy="3818616"/>
          </a:xfrm>
          <a:prstGeom prst="snip2DiagRect">
            <a:avLst>
              <a:gd name="adj1" fmla="val 50000"/>
              <a:gd name="adj2" fmla="val 16667"/>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grpSp>
        <p:nvGrpSpPr>
          <p:cNvPr id="2" name="Group 1">
            <a:extLst>
              <a:ext uri="{FF2B5EF4-FFF2-40B4-BE49-F238E27FC236}">
                <a16:creationId xmlns:a16="http://schemas.microsoft.com/office/drawing/2014/main" id="{CDD85B17-44FE-E896-E243-EAA926475B3E}"/>
              </a:ext>
            </a:extLst>
          </p:cNvPr>
          <p:cNvGrpSpPr/>
          <p:nvPr/>
        </p:nvGrpSpPr>
        <p:grpSpPr>
          <a:xfrm>
            <a:off x="148308" y="217741"/>
            <a:ext cx="12043691" cy="5990554"/>
            <a:chOff x="201056" y="993671"/>
            <a:chExt cx="11497649" cy="5754675"/>
          </a:xfrm>
          <a:solidFill>
            <a:schemeClr val="accent3">
              <a:lumMod val="75000"/>
            </a:schemeClr>
          </a:solidFill>
        </p:grpSpPr>
        <p:sp>
          <p:nvSpPr>
            <p:cNvPr id="5" name="Footer Placeholder 9">
              <a:extLst>
                <a:ext uri="{FF2B5EF4-FFF2-40B4-BE49-F238E27FC236}">
                  <a16:creationId xmlns:a16="http://schemas.microsoft.com/office/drawing/2014/main" id="{7BF07EDF-AD83-7C5A-5FCE-5C6E21FC8A55}"/>
                </a:ext>
              </a:extLst>
            </p:cNvPr>
            <p:cNvSpPr txBox="1">
              <a:spLocks/>
            </p:cNvSpPr>
            <p:nvPr/>
          </p:nvSpPr>
          <p:spPr>
            <a:xfrm rot="16200000">
              <a:off x="-856152" y="2050879"/>
              <a:ext cx="2479541" cy="365125"/>
            </a:xfrm>
            <a:prstGeom prst="rect">
              <a:avLst/>
            </a:prstGeom>
            <a:grpFill/>
            <a:ln w="12700" cap="flat" cmpd="sng" algn="ctr">
              <a:solidFill>
                <a:schemeClr val="accent3">
                  <a:lumMod val="75000"/>
                </a:schemeClr>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85000" lnSpcReduction="1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cap="small" dirty="0">
                  <a:latin typeface="Arial Black" panose="020B0A04020102020204" pitchFamily="34" charset="0"/>
                </a:rPr>
                <a:t>Sacrifices of Praise</a:t>
              </a:r>
            </a:p>
          </p:txBody>
        </p:sp>
        <p:cxnSp>
          <p:nvCxnSpPr>
            <p:cNvPr id="6" name="Straight Connector 5">
              <a:extLst>
                <a:ext uri="{FF2B5EF4-FFF2-40B4-BE49-F238E27FC236}">
                  <a16:creationId xmlns:a16="http://schemas.microsoft.com/office/drawing/2014/main" id="{57E5A3EB-5BF7-A934-3CB1-E195C0C95079}"/>
                </a:ext>
              </a:extLst>
            </p:cNvPr>
            <p:cNvCxnSpPr>
              <a:cxnSpLocks/>
            </p:cNvCxnSpPr>
            <p:nvPr/>
          </p:nvCxnSpPr>
          <p:spPr>
            <a:xfrm rot="16200000">
              <a:off x="-1159028" y="5205186"/>
              <a:ext cx="3085294" cy="0"/>
            </a:xfrm>
            <a:prstGeom prst="line">
              <a:avLst/>
            </a:prstGeom>
            <a:grpFill/>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46DCF451-5A9D-10D9-46AE-9309D8D884AD}"/>
                </a:ext>
              </a:extLst>
            </p:cNvPr>
            <p:cNvCxnSpPr>
              <a:cxnSpLocks/>
            </p:cNvCxnSpPr>
            <p:nvPr/>
          </p:nvCxnSpPr>
          <p:spPr>
            <a:xfrm>
              <a:off x="725905" y="6748346"/>
              <a:ext cx="10972800" cy="0"/>
            </a:xfrm>
            <a:prstGeom prst="line">
              <a:avLst/>
            </a:prstGeom>
            <a:grpFill/>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FEFCF7FA-8D05-0F69-05E1-E8E0F760BBBE}"/>
                </a:ext>
              </a:extLst>
            </p:cNvPr>
            <p:cNvCxnSpPr>
              <a:cxnSpLocks/>
            </p:cNvCxnSpPr>
            <p:nvPr/>
          </p:nvCxnSpPr>
          <p:spPr>
            <a:xfrm>
              <a:off x="725905" y="1931384"/>
              <a:ext cx="10972800" cy="0"/>
            </a:xfrm>
            <a:prstGeom prst="line">
              <a:avLst/>
            </a:prstGeom>
            <a:grpFill/>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8998139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B6A9D1-7FC7-5352-EABE-B40C5C098B60}"/>
            </a:ext>
          </a:extLst>
        </p:cNvPr>
        <p:cNvGrpSpPr/>
        <p:nvPr/>
      </p:nvGrpSpPr>
      <p:grpSpPr>
        <a:xfrm>
          <a:off x="0" y="0"/>
          <a:ext cx="0" cy="0"/>
          <a:chOff x="0" y="0"/>
          <a:chExt cx="0" cy="0"/>
        </a:xfrm>
      </p:grpSpPr>
      <p:sp>
        <p:nvSpPr>
          <p:cNvPr id="4" name="Content Placeholder 2">
            <a:extLst>
              <a:ext uri="{FF2B5EF4-FFF2-40B4-BE49-F238E27FC236}">
                <a16:creationId xmlns:a16="http://schemas.microsoft.com/office/drawing/2014/main" id="{DC4812BB-C09D-30D1-66E6-791A81F1AB86}"/>
              </a:ext>
            </a:extLst>
          </p:cNvPr>
          <p:cNvSpPr txBox="1">
            <a:spLocks/>
          </p:cNvSpPr>
          <p:nvPr/>
        </p:nvSpPr>
        <p:spPr>
          <a:xfrm>
            <a:off x="698083" y="1270203"/>
            <a:ext cx="11493917" cy="4754161"/>
          </a:xfrm>
          <a:prstGeom prst="rect">
            <a:avLst/>
          </a:prstGeom>
          <a:solidFill>
            <a:schemeClr val="bg1"/>
          </a:solidFill>
        </p:spPr>
        <p:txBody>
          <a:bodyPr>
            <a:noAutofit/>
          </a:bodyPr>
          <a:lstStyle>
            <a:lvl1pPr marL="360000" indent="-360000" algn="l" defTabSz="914400" rtl="0" eaLnBrk="1" latinLnBrk="0" hangingPunct="1">
              <a:lnSpc>
                <a:spcPct val="125000"/>
              </a:lnSpc>
              <a:spcBef>
                <a:spcPts val="10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1pPr>
            <a:lvl2pPr marL="360000" indent="0" algn="l" defTabSz="914400" rtl="0" eaLnBrk="1" latinLnBrk="0" hangingPunct="1">
              <a:lnSpc>
                <a:spcPct val="125000"/>
              </a:lnSpc>
              <a:spcBef>
                <a:spcPts val="500"/>
              </a:spcBef>
              <a:buClr>
                <a:schemeClr val="accent1">
                  <a:lumMod val="60000"/>
                  <a:lumOff val="40000"/>
                </a:schemeClr>
              </a:buClr>
              <a:buFontTx/>
              <a:buNone/>
              <a:defRPr sz="2000" i="1" kern="1200">
                <a:solidFill>
                  <a:schemeClr val="tx1">
                    <a:alpha val="70000"/>
                  </a:schemeClr>
                </a:solidFill>
                <a:latin typeface="+mn-lt"/>
                <a:ea typeface="+mn-ea"/>
                <a:cs typeface="+mn-cs"/>
              </a:defRPr>
            </a:lvl2pPr>
            <a:lvl3pPr marL="1080000" indent="-360000" algn="l" defTabSz="914400" rtl="0" eaLnBrk="1" latinLnBrk="0" hangingPunct="1">
              <a:lnSpc>
                <a:spcPct val="125000"/>
              </a:lnSpc>
              <a:spcBef>
                <a:spcPts val="5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3pPr>
            <a:lvl4pPr marL="1080000" indent="0" algn="l" defTabSz="914400" rtl="0" eaLnBrk="1" latinLnBrk="0" hangingPunct="1">
              <a:lnSpc>
                <a:spcPct val="125000"/>
              </a:lnSpc>
              <a:spcBef>
                <a:spcPts val="500"/>
              </a:spcBef>
              <a:buClr>
                <a:schemeClr val="accent1">
                  <a:lumMod val="60000"/>
                  <a:lumOff val="40000"/>
                </a:schemeClr>
              </a:buClr>
              <a:buFontTx/>
              <a:buNone/>
              <a:defRPr sz="2000" i="1" kern="1200">
                <a:solidFill>
                  <a:schemeClr val="tx1">
                    <a:alpha val="70000"/>
                  </a:schemeClr>
                </a:solidFill>
                <a:latin typeface="+mn-lt"/>
                <a:ea typeface="+mn-ea"/>
                <a:cs typeface="+mn-cs"/>
              </a:defRPr>
            </a:lvl4pPr>
            <a:lvl5pPr marL="1800000" indent="-360000" algn="l" defTabSz="914400" rtl="0" eaLnBrk="1" latinLnBrk="0" hangingPunct="1">
              <a:lnSpc>
                <a:spcPct val="125000"/>
              </a:lnSpc>
              <a:spcBef>
                <a:spcPts val="5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indent="0">
              <a:lnSpc>
                <a:spcPct val="107000"/>
              </a:lnSpc>
              <a:spcBef>
                <a:spcPts val="0"/>
              </a:spcBef>
              <a:spcAft>
                <a:spcPts val="0"/>
              </a:spcAft>
              <a:buNone/>
            </a:pPr>
            <a:endParaRPr lang="en-US" sz="1800" dirty="0">
              <a:solidFill>
                <a:schemeClr val="tx1"/>
              </a:solidFill>
              <a:effectLst>
                <a:outerShdw blurRad="38100" dist="38100" dir="2700000" algn="tl">
                  <a:srgbClr val="000000">
                    <a:alpha val="43137"/>
                  </a:srgbClr>
                </a:outerShdw>
              </a:effectLst>
              <a:latin typeface="Gotham Medium" panose="02000604030000020004"/>
            </a:endParaRPr>
          </a:p>
        </p:txBody>
      </p:sp>
      <p:sp>
        <p:nvSpPr>
          <p:cNvPr id="8" name="Title 1">
            <a:extLst>
              <a:ext uri="{FF2B5EF4-FFF2-40B4-BE49-F238E27FC236}">
                <a16:creationId xmlns:a16="http://schemas.microsoft.com/office/drawing/2014/main" id="{FFCF8A29-2E44-FD01-A704-1A8F857B1FC3}"/>
              </a:ext>
            </a:extLst>
          </p:cNvPr>
          <p:cNvSpPr txBox="1">
            <a:spLocks/>
          </p:cNvSpPr>
          <p:nvPr/>
        </p:nvSpPr>
        <p:spPr>
          <a:xfrm>
            <a:off x="473966" y="484445"/>
            <a:ext cx="5289978" cy="655637"/>
          </a:xfrm>
          <a:prstGeom prst="rect">
            <a:avLst/>
          </a:prstGeom>
          <a:noFill/>
        </p:spPr>
        <p:txBody>
          <a:bodyPr vert="horz" lIns="0" tIns="0" rIns="0" bIns="0" rtlCol="0" anchor="t" anchorCtr="0">
            <a:normAutofit fontScale="92500"/>
          </a:bodyPr>
          <a:lstStyle>
            <a:lvl1pPr algn="l" defTabSz="914400" rtl="0" eaLnBrk="1" latinLnBrk="0" hangingPunct="1">
              <a:lnSpc>
                <a:spcPct val="100000"/>
              </a:lnSpc>
              <a:spcBef>
                <a:spcPct val="0"/>
              </a:spcBef>
              <a:buNone/>
              <a:defRPr sz="2800" kern="1200" cap="all" spc="400" baseline="0">
                <a:solidFill>
                  <a:schemeClr val="tx1"/>
                </a:solidFill>
                <a:latin typeface="+mj-lt"/>
                <a:ea typeface="+mj-ea"/>
                <a:cs typeface="+mj-cs"/>
              </a:defRPr>
            </a:lvl1pPr>
          </a:lstStyle>
          <a:p>
            <a:pPr algn="ctr">
              <a:lnSpc>
                <a:spcPct val="107000"/>
              </a:lnSpc>
              <a:spcBef>
                <a:spcPts val="0"/>
              </a:spcBef>
            </a:pPr>
            <a:r>
              <a:rPr lang="en-US" sz="3600" b="1" dirty="0">
                <a:latin typeface="Arial Black" panose="020B0A04020102020204" pitchFamily="34" charset="0"/>
                <a:ea typeface="Calibri" panose="020F0502020204030204" pitchFamily="34" charset="0"/>
                <a:cs typeface="Times New Roman" panose="02020603050405020304" pitchFamily="18" charset="0"/>
              </a:rPr>
              <a:t>Lesson Context</a:t>
            </a:r>
          </a:p>
        </p:txBody>
      </p:sp>
      <p:sp>
        <p:nvSpPr>
          <p:cNvPr id="12" name="Slide Number Placeholder 5">
            <a:extLst>
              <a:ext uri="{FF2B5EF4-FFF2-40B4-BE49-F238E27FC236}">
                <a16:creationId xmlns:a16="http://schemas.microsoft.com/office/drawing/2014/main" id="{176F59BD-3490-B2DD-90C4-848EA1A1BC0A}"/>
              </a:ext>
            </a:extLst>
          </p:cNvPr>
          <p:cNvSpPr txBox="1">
            <a:spLocks/>
          </p:cNvSpPr>
          <p:nvPr/>
        </p:nvSpPr>
        <p:spPr>
          <a:xfrm>
            <a:off x="10352540" y="295729"/>
            <a:ext cx="838199" cy="767687"/>
          </a:xfrm>
          <a:prstGeom prst="rect">
            <a:avLst/>
          </a:prstGeom>
        </p:spPr>
        <p:txBody>
          <a:bodyPr anchor="ct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spcAft>
                <a:spcPts val="600"/>
              </a:spcAft>
            </a:pPr>
            <a:fld id="{D8DA9DAA-006C-4F4B-980E-E3DF019B24E2}" type="slidenum">
              <a:rPr lang="en-US" b="1" cap="all" spc="100" smtClean="0">
                <a:latin typeface="Arial Black" panose="020B0A04020102020204" pitchFamily="34" charset="0"/>
              </a:rPr>
              <a:pPr algn="r">
                <a:spcAft>
                  <a:spcPts val="600"/>
                </a:spcAft>
              </a:pPr>
              <a:t>11</a:t>
            </a:fld>
            <a:endParaRPr lang="en-US" b="1" cap="all" spc="100" dirty="0">
              <a:latin typeface="Arial Black" panose="020B0A04020102020204" pitchFamily="34" charset="0"/>
            </a:endParaRPr>
          </a:p>
        </p:txBody>
      </p:sp>
      <p:pic>
        <p:nvPicPr>
          <p:cNvPr id="3" name="Picture 2">
            <a:extLst>
              <a:ext uri="{FF2B5EF4-FFF2-40B4-BE49-F238E27FC236}">
                <a16:creationId xmlns:a16="http://schemas.microsoft.com/office/drawing/2014/main" id="{16ED6FAA-26CF-AF35-1A52-E0B2D13BCB94}"/>
              </a:ext>
            </a:extLst>
          </p:cNvPr>
          <p:cNvPicPr>
            <a:picLocks noChangeAspect="1"/>
          </p:cNvPicPr>
          <p:nvPr/>
        </p:nvPicPr>
        <p:blipFill>
          <a:blip r:embed="rId3">
            <a:extLst>
              <a:ext uri="{28A0092B-C50C-407E-A947-70E740481C1C}">
                <a14:useLocalDpi xmlns:a14="http://schemas.microsoft.com/office/drawing/2010/main" val="0"/>
              </a:ext>
            </a:extLst>
          </a:blip>
          <a:srcRect t="19573" b="2771"/>
          <a:stretch>
            <a:fillRect/>
          </a:stretch>
        </p:blipFill>
        <p:spPr>
          <a:xfrm>
            <a:off x="4219072" y="1724014"/>
            <a:ext cx="2594767" cy="4006807"/>
          </a:xfrm>
          <a:prstGeom prst="snip2DiagRect">
            <a:avLst>
              <a:gd name="adj1" fmla="val 39166"/>
              <a:gd name="adj2" fmla="val 16667"/>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grpSp>
        <p:nvGrpSpPr>
          <p:cNvPr id="2" name="Group 1">
            <a:extLst>
              <a:ext uri="{FF2B5EF4-FFF2-40B4-BE49-F238E27FC236}">
                <a16:creationId xmlns:a16="http://schemas.microsoft.com/office/drawing/2014/main" id="{773587BB-4831-62E1-EF33-ABF34BD1F1E7}"/>
              </a:ext>
            </a:extLst>
          </p:cNvPr>
          <p:cNvGrpSpPr/>
          <p:nvPr/>
        </p:nvGrpSpPr>
        <p:grpSpPr>
          <a:xfrm>
            <a:off x="148308" y="217741"/>
            <a:ext cx="12043691" cy="5990554"/>
            <a:chOff x="201056" y="993671"/>
            <a:chExt cx="11497649" cy="5754675"/>
          </a:xfrm>
          <a:solidFill>
            <a:schemeClr val="accent3">
              <a:lumMod val="75000"/>
            </a:schemeClr>
          </a:solidFill>
        </p:grpSpPr>
        <p:sp>
          <p:nvSpPr>
            <p:cNvPr id="5" name="Footer Placeholder 9">
              <a:extLst>
                <a:ext uri="{FF2B5EF4-FFF2-40B4-BE49-F238E27FC236}">
                  <a16:creationId xmlns:a16="http://schemas.microsoft.com/office/drawing/2014/main" id="{A4EBE658-9284-F6C3-1E9E-88F83C84D8C1}"/>
                </a:ext>
              </a:extLst>
            </p:cNvPr>
            <p:cNvSpPr txBox="1">
              <a:spLocks/>
            </p:cNvSpPr>
            <p:nvPr/>
          </p:nvSpPr>
          <p:spPr>
            <a:xfrm rot="16200000">
              <a:off x="-856152" y="2050879"/>
              <a:ext cx="2479541" cy="365125"/>
            </a:xfrm>
            <a:prstGeom prst="rect">
              <a:avLst/>
            </a:prstGeom>
            <a:grpFill/>
            <a:ln w="12700" cap="flat" cmpd="sng" algn="ctr">
              <a:solidFill>
                <a:schemeClr val="accent3">
                  <a:lumMod val="75000"/>
                </a:schemeClr>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85000" lnSpcReduction="1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cap="small" dirty="0">
                  <a:latin typeface="Arial Black" panose="020B0A04020102020204" pitchFamily="34" charset="0"/>
                </a:rPr>
                <a:t>Sacrifices of Praise</a:t>
              </a:r>
            </a:p>
          </p:txBody>
        </p:sp>
        <p:cxnSp>
          <p:nvCxnSpPr>
            <p:cNvPr id="6" name="Straight Connector 5">
              <a:extLst>
                <a:ext uri="{FF2B5EF4-FFF2-40B4-BE49-F238E27FC236}">
                  <a16:creationId xmlns:a16="http://schemas.microsoft.com/office/drawing/2014/main" id="{8DEA7F04-1888-3018-5F8A-D09F33D0F8A9}"/>
                </a:ext>
              </a:extLst>
            </p:cNvPr>
            <p:cNvCxnSpPr>
              <a:cxnSpLocks/>
            </p:cNvCxnSpPr>
            <p:nvPr/>
          </p:nvCxnSpPr>
          <p:spPr>
            <a:xfrm rot="16200000">
              <a:off x="-1159028" y="5205186"/>
              <a:ext cx="3085294" cy="0"/>
            </a:xfrm>
            <a:prstGeom prst="line">
              <a:avLst/>
            </a:prstGeom>
            <a:grpFill/>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796205FF-F05D-9224-1313-4FEE007ADBF7}"/>
                </a:ext>
              </a:extLst>
            </p:cNvPr>
            <p:cNvCxnSpPr>
              <a:cxnSpLocks/>
            </p:cNvCxnSpPr>
            <p:nvPr/>
          </p:nvCxnSpPr>
          <p:spPr>
            <a:xfrm>
              <a:off x="725905" y="6748346"/>
              <a:ext cx="10972800" cy="0"/>
            </a:xfrm>
            <a:prstGeom prst="line">
              <a:avLst/>
            </a:prstGeom>
            <a:grpFill/>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7603005-C5DB-E0F0-C2B6-5B47288BCF5F}"/>
                </a:ext>
              </a:extLst>
            </p:cNvPr>
            <p:cNvCxnSpPr>
              <a:cxnSpLocks/>
            </p:cNvCxnSpPr>
            <p:nvPr/>
          </p:nvCxnSpPr>
          <p:spPr>
            <a:xfrm>
              <a:off x="725905" y="1931384"/>
              <a:ext cx="10972800" cy="0"/>
            </a:xfrm>
            <a:prstGeom prst="line">
              <a:avLst/>
            </a:prstGeom>
            <a:grpFill/>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3" name="TextBox 12">
            <a:extLst>
              <a:ext uri="{FF2B5EF4-FFF2-40B4-BE49-F238E27FC236}">
                <a16:creationId xmlns:a16="http://schemas.microsoft.com/office/drawing/2014/main" id="{7660D752-1B3C-C482-1D0C-52490578E41C}"/>
              </a:ext>
            </a:extLst>
          </p:cNvPr>
          <p:cNvSpPr txBox="1"/>
          <p:nvPr/>
        </p:nvSpPr>
        <p:spPr>
          <a:xfrm>
            <a:off x="704071" y="1140082"/>
            <a:ext cx="3515002" cy="4691284"/>
          </a:xfrm>
          <a:prstGeom prst="rect">
            <a:avLst/>
          </a:prstGeom>
          <a:noFill/>
        </p:spPr>
        <p:txBody>
          <a:bodyPr wrap="square">
            <a:spAutoFit/>
          </a:bodyPr>
          <a:lstStyle/>
          <a:p>
            <a:pPr marL="0" marR="0" indent="0">
              <a:lnSpc>
                <a:spcPct val="107000"/>
              </a:lnSpc>
              <a:spcBef>
                <a:spcPts val="0"/>
              </a:spcBef>
              <a:spcAft>
                <a:spcPts val="0"/>
              </a:spcAft>
              <a:buNone/>
            </a:pPr>
            <a:r>
              <a:rPr lang="en-US" sz="2400" b="1" dirty="0">
                <a:solidFill>
                  <a:schemeClr val="tx1"/>
                </a:solidFill>
                <a:effectLst>
                  <a:outerShdw blurRad="38100" dist="38100" dir="2700000" algn="tl">
                    <a:srgbClr val="000000">
                      <a:alpha val="43137"/>
                    </a:srgbClr>
                  </a:outerShdw>
                </a:effectLst>
                <a:latin typeface="Gotham Medium" panose="02000604030000020004"/>
              </a:rPr>
              <a:t>The Sacrifices We Make</a:t>
            </a:r>
          </a:p>
          <a:p>
            <a:pPr marL="0" marR="0" indent="0">
              <a:lnSpc>
                <a:spcPct val="107000"/>
              </a:lnSpc>
              <a:spcBef>
                <a:spcPts val="0"/>
              </a:spcBef>
              <a:spcAft>
                <a:spcPts val="0"/>
              </a:spcAft>
              <a:buNone/>
            </a:pPr>
            <a:r>
              <a:rPr lang="en-US" sz="1600" b="1" dirty="0">
                <a:solidFill>
                  <a:schemeClr val="tx1"/>
                </a:solidFill>
                <a:effectLst>
                  <a:outerShdw blurRad="38100" dist="38100" dir="2700000" algn="tl">
                    <a:srgbClr val="000000">
                      <a:alpha val="43137"/>
                    </a:srgbClr>
                  </a:outerShdw>
                </a:effectLst>
                <a:latin typeface="Gotham Medium" panose="02000604030000020004"/>
              </a:rPr>
              <a:t>While we need to praise God “with our lips”.  through hymns and words of joy and adoration,.  we also must “do good and share with others”.  (vv. 15–16). One example is the church talked.  about in Acts 2:44–47. In those early days, “All.  the believers were together and had everything in.  common. ” They were distinguished by the sharing.  of property and their care for one another’s needs,.  even as they continued to offer praises to God. Of.  course, this also fits with what Jesus called the.  second greatest commandment: “Love your neighbor.  as yourself” (Mark 12:31). </a:t>
            </a:r>
          </a:p>
        </p:txBody>
      </p:sp>
      <p:cxnSp>
        <p:nvCxnSpPr>
          <p:cNvPr id="7" name="Straight Connector 6">
            <a:extLst>
              <a:ext uri="{FF2B5EF4-FFF2-40B4-BE49-F238E27FC236}">
                <a16:creationId xmlns:a16="http://schemas.microsoft.com/office/drawing/2014/main" id="{A8CAB316-49A1-A2CC-5F9C-9875344307AE}"/>
              </a:ext>
            </a:extLst>
          </p:cNvPr>
          <p:cNvCxnSpPr>
            <a:cxnSpLocks/>
          </p:cNvCxnSpPr>
          <p:nvPr/>
        </p:nvCxnSpPr>
        <p:spPr>
          <a:xfrm>
            <a:off x="6897494" y="1395697"/>
            <a:ext cx="0" cy="4663440"/>
          </a:xfrm>
          <a:prstGeom prst="line">
            <a:avLst/>
          </a:prstGeom>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C4568CDD-79DF-DF11-8FC8-A9B1368576BF}"/>
              </a:ext>
            </a:extLst>
          </p:cNvPr>
          <p:cNvSpPr txBox="1"/>
          <p:nvPr/>
        </p:nvSpPr>
        <p:spPr>
          <a:xfrm>
            <a:off x="6897494" y="1140082"/>
            <a:ext cx="5167339" cy="4401205"/>
          </a:xfrm>
          <a:prstGeom prst="rect">
            <a:avLst/>
          </a:prstGeom>
          <a:noFill/>
        </p:spPr>
        <p:txBody>
          <a:bodyPr wrap="square">
            <a:spAutoFit/>
          </a:bodyPr>
          <a:lstStyle/>
          <a:p>
            <a:r>
              <a:rPr lang="en-US" sz="2400" b="1" dirty="0">
                <a:effectLst>
                  <a:outerShdw blurRad="38100" dist="38100" dir="2700000" algn="tl">
                    <a:srgbClr val="000000">
                      <a:alpha val="43137"/>
                    </a:srgbClr>
                  </a:outerShdw>
                </a:effectLst>
                <a:latin typeface="Gotham Medium" panose="02000604030000020004"/>
              </a:rPr>
              <a:t>The Great Shepherd</a:t>
            </a:r>
          </a:p>
          <a:p>
            <a:r>
              <a:rPr lang="en-US" sz="1600" b="1" dirty="0">
                <a:effectLst>
                  <a:outerShdw blurRad="38100" dist="38100" dir="2700000" algn="tl">
                    <a:srgbClr val="000000">
                      <a:alpha val="43137"/>
                    </a:srgbClr>
                  </a:outerShdw>
                </a:effectLst>
                <a:latin typeface="Gotham Medium" panose="02000604030000020004"/>
              </a:rPr>
              <a:t>The reference to Jesus as the “great Shepherd.  of the sheep” (v. 20) is familiar in the New Testament.  because of the description of Jesus as the.  “good shepherd” in John 10:1–18. However, the.  audience of this letter probably would not have.  seen the Gospel of John. Their familiarity with the.  shepherd image would come from the Old Testament,.  where, for example, David refers to the Lord.  as his shepherd in Psalm 23. Also, the motif of.  kings being compared to shepherds was common.  in the ancient Near East. Ezekiel used it when.  relaying God’s message that the kings and leaders.  of Israel were “bad” shepherds of His people:  “I am against the shepherds and will hold them.  accountable for my flock. I will remove them.  from tending the flock so that the shepherds can.  no longer feed themselves. I will rescue my flock.  from their mouths, and it will no longer be food for.  them” (Ezek. 34:10). </a:t>
            </a:r>
          </a:p>
        </p:txBody>
      </p:sp>
      <p:cxnSp>
        <p:nvCxnSpPr>
          <p:cNvPr id="16" name="Straight Connector 15">
            <a:extLst>
              <a:ext uri="{FF2B5EF4-FFF2-40B4-BE49-F238E27FC236}">
                <a16:creationId xmlns:a16="http://schemas.microsoft.com/office/drawing/2014/main" id="{493837D5-0D34-FF91-5357-DE8D08CCDF52}"/>
              </a:ext>
            </a:extLst>
          </p:cNvPr>
          <p:cNvCxnSpPr>
            <a:cxnSpLocks/>
          </p:cNvCxnSpPr>
          <p:nvPr/>
        </p:nvCxnSpPr>
        <p:spPr>
          <a:xfrm>
            <a:off x="4186991" y="1395697"/>
            <a:ext cx="0" cy="4663440"/>
          </a:xfrm>
          <a:prstGeom prst="line">
            <a:avLst/>
          </a:prstGeom>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9396145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A318EC-1BBD-AEE0-D4E9-3182B42AC8B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6913CDB-1099-0BC1-F1D1-B348C9330F53}"/>
              </a:ext>
            </a:extLst>
          </p:cNvPr>
          <p:cNvSpPr>
            <a:spLocks noGrp="1"/>
          </p:cNvSpPr>
          <p:nvPr>
            <p:ph type="title"/>
          </p:nvPr>
        </p:nvSpPr>
        <p:spPr>
          <a:xfrm>
            <a:off x="668010" y="-12882"/>
            <a:ext cx="11523990" cy="1120819"/>
          </a:xfrm>
          <a:solidFill>
            <a:schemeClr val="bg1"/>
          </a:solidFill>
          <a:ln>
            <a:noFill/>
          </a:ln>
        </p:spPr>
        <p:txBody>
          <a:bodyPr/>
          <a:lstStyle/>
          <a:p>
            <a:pPr marL="0" marR="0">
              <a:lnSpc>
                <a:spcPct val="107000"/>
              </a:lnSpc>
              <a:spcBef>
                <a:spcPts val="0"/>
              </a:spcBef>
              <a:spcAft>
                <a:spcPts val="0"/>
              </a:spcAft>
            </a:pPr>
            <a:r>
              <a:rPr lang="en-US" sz="4800" b="1" cap="small"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LESSON CONTEXT</a:t>
            </a:r>
          </a:p>
        </p:txBody>
      </p:sp>
      <p:sp>
        <p:nvSpPr>
          <p:cNvPr id="6" name="Slide Number Placeholder 5">
            <a:extLst>
              <a:ext uri="{FF2B5EF4-FFF2-40B4-BE49-F238E27FC236}">
                <a16:creationId xmlns:a16="http://schemas.microsoft.com/office/drawing/2014/main" id="{09F57006-B083-77C8-5FCA-12E2B7381570}"/>
              </a:ext>
            </a:extLst>
          </p:cNvPr>
          <p:cNvSpPr>
            <a:spLocks noGrp="1"/>
          </p:cNvSpPr>
          <p:nvPr>
            <p:ph type="sldNum" sz="quarter" idx="12"/>
          </p:nvPr>
        </p:nvSpPr>
        <p:spPr>
          <a:xfrm>
            <a:off x="11124427" y="549901"/>
            <a:ext cx="683339" cy="365125"/>
          </a:xfrm>
          <a:ln>
            <a:noFill/>
          </a:ln>
        </p:spPr>
        <p:txBody>
          <a:bodyPr/>
          <a:lstStyle/>
          <a:p>
            <a:fld id="{D8DA9DAA-006C-4F4B-980E-E3DF019B24E2}" type="slidenum">
              <a:rPr lang="en-US" sz="2000" smtClean="0">
                <a:solidFill>
                  <a:schemeClr val="tx1"/>
                </a:solidFill>
                <a:latin typeface="Arial Black" panose="020B0A04020102020204" pitchFamily="34" charset="0"/>
              </a:rPr>
              <a:pPr/>
              <a:t>12</a:t>
            </a:fld>
            <a:endParaRPr lang="en-US" sz="2000" dirty="0">
              <a:solidFill>
                <a:schemeClr val="tx1"/>
              </a:solidFill>
              <a:latin typeface="Arial Black" panose="020B0A04020102020204" pitchFamily="34" charset="0"/>
            </a:endParaRPr>
          </a:p>
        </p:txBody>
      </p:sp>
      <p:pic>
        <p:nvPicPr>
          <p:cNvPr id="8" name="Picture 7" descr="A person standing on a cross&#10;&#10;AI-generated content may be incorrect.">
            <a:extLst>
              <a:ext uri="{FF2B5EF4-FFF2-40B4-BE49-F238E27FC236}">
                <a16:creationId xmlns:a16="http://schemas.microsoft.com/office/drawing/2014/main" id="{06205DF4-95C4-7817-3B58-BE9A8B1DB452}"/>
              </a:ext>
            </a:extLst>
          </p:cNvPr>
          <p:cNvPicPr>
            <a:picLocks noChangeAspect="1"/>
          </p:cNvPicPr>
          <p:nvPr/>
        </p:nvPicPr>
        <p:blipFill>
          <a:blip r:embed="rId3">
            <a:extLst>
              <a:ext uri="{28A0092B-C50C-407E-A947-70E740481C1C}">
                <a14:useLocalDpi xmlns:a14="http://schemas.microsoft.com/office/drawing/2010/main" val="0"/>
              </a:ext>
            </a:extLst>
          </a:blip>
          <a:srcRect r="27608"/>
          <a:stretch>
            <a:fillRect/>
          </a:stretch>
        </p:blipFill>
        <p:spPr>
          <a:xfrm flipH="1">
            <a:off x="9015665" y="3952836"/>
            <a:ext cx="3176335" cy="1885825"/>
          </a:xfrm>
          <a:prstGeom prst="rect">
            <a:avLst/>
          </a:prstGeom>
        </p:spPr>
      </p:pic>
      <p:sp>
        <p:nvSpPr>
          <p:cNvPr id="22" name="TextBox 21">
            <a:extLst>
              <a:ext uri="{FF2B5EF4-FFF2-40B4-BE49-F238E27FC236}">
                <a16:creationId xmlns:a16="http://schemas.microsoft.com/office/drawing/2014/main" id="{705D2287-8207-F617-F087-3FC3D3A688F4}"/>
              </a:ext>
            </a:extLst>
          </p:cNvPr>
          <p:cNvSpPr txBox="1"/>
          <p:nvPr/>
        </p:nvSpPr>
        <p:spPr>
          <a:xfrm>
            <a:off x="668010" y="1120359"/>
            <a:ext cx="11514487" cy="532903"/>
          </a:xfrm>
          <a:prstGeom prst="rect">
            <a:avLst/>
          </a:prstGeom>
          <a:solidFill>
            <a:schemeClr val="bg1"/>
          </a:solidFill>
          <a:ln>
            <a:solidFill>
              <a:schemeClr val="accent1">
                <a:lumMod val="75000"/>
              </a:schemeClr>
            </a:solidFill>
          </a:ln>
        </p:spPr>
        <p:txBody>
          <a:bodyPr wrap="square">
            <a:spAutoFit/>
          </a:bodyPr>
          <a:lstStyle/>
          <a:p>
            <a:pPr marL="0" marR="0">
              <a:lnSpc>
                <a:spcPct val="107000"/>
              </a:lnSpc>
              <a:spcBef>
                <a:spcPts val="0"/>
              </a:spcBef>
              <a:spcAft>
                <a:spcPts val="0"/>
              </a:spcAft>
            </a:pPr>
            <a:r>
              <a:rPr lang="en-US" sz="28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Multiple Authors?</a:t>
            </a:r>
          </a:p>
        </p:txBody>
      </p:sp>
      <p:sp>
        <p:nvSpPr>
          <p:cNvPr id="5" name="TextBox 4">
            <a:extLst>
              <a:ext uri="{FF2B5EF4-FFF2-40B4-BE49-F238E27FC236}">
                <a16:creationId xmlns:a16="http://schemas.microsoft.com/office/drawing/2014/main" id="{565E8AA1-909E-B5FD-4BE7-7D5CBEA4A668}"/>
              </a:ext>
            </a:extLst>
          </p:cNvPr>
          <p:cNvSpPr txBox="1"/>
          <p:nvPr/>
        </p:nvSpPr>
        <p:spPr>
          <a:xfrm>
            <a:off x="668010" y="1664112"/>
            <a:ext cx="11493915" cy="2153731"/>
          </a:xfrm>
          <a:prstGeom prst="rect">
            <a:avLst/>
          </a:prstGeom>
          <a:solidFill>
            <a:schemeClr val="bg1"/>
          </a:solidFill>
          <a:ln>
            <a:solidFill>
              <a:schemeClr val="accent1">
                <a:lumMod val="75000"/>
              </a:schemeClr>
            </a:solidFill>
          </a:ln>
        </p:spPr>
        <p:txBody>
          <a:bodyPr wrap="square">
            <a:spAutoFit/>
          </a:bodyPr>
          <a:lstStyle/>
          <a:p>
            <a:pPr marL="0" marR="0">
              <a:lnSpc>
                <a:spcPct val="107000"/>
              </a:lnSpc>
              <a:spcBef>
                <a:spcPts val="0"/>
              </a:spcBef>
              <a:spcAft>
                <a:spcPts val="0"/>
              </a:spcAft>
            </a:pPr>
            <a:r>
              <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Calibri" panose="020F0502020204030204" pitchFamily="34" charset="0"/>
              </a:rPr>
              <a:t>Since the author used “we” in verse 18 as he.  did in 5:11; 6:9; and 6:11, some commentators.  believe that the author is referring to a group of.  writers—those “from Italy” who are mentioned at.  the end of the letter (13:23–24). However, other.  commentators believe it is an “epistolary we” (a.  polite, “corporate we”), since the author immediately.  refers to himself again in the singular, and.  he describes the letter as “my word of exhortation”.  (vv. 19, 22). Several letters attributed to Paul actually.  list other authors, even if we do not understand.  the particular contributions of each named.  person: Sosthenes (1 Cor. ); Timothy (2 Cor. ; Phil. ;.  Col. ); Silas and Timothy (1 Thess. ; 2 Thess. ). </a:t>
            </a:r>
          </a:p>
        </p:txBody>
      </p:sp>
      <p:grpSp>
        <p:nvGrpSpPr>
          <p:cNvPr id="9" name="Group 8">
            <a:extLst>
              <a:ext uri="{FF2B5EF4-FFF2-40B4-BE49-F238E27FC236}">
                <a16:creationId xmlns:a16="http://schemas.microsoft.com/office/drawing/2014/main" id="{6EE5309D-3410-52C1-01CD-23C18033D81C}"/>
              </a:ext>
            </a:extLst>
          </p:cNvPr>
          <p:cNvGrpSpPr/>
          <p:nvPr/>
        </p:nvGrpSpPr>
        <p:grpSpPr>
          <a:xfrm>
            <a:off x="148308" y="217741"/>
            <a:ext cx="12043691" cy="5798816"/>
            <a:chOff x="201056" y="993671"/>
            <a:chExt cx="11497649" cy="5754675"/>
          </a:xfrm>
          <a:solidFill>
            <a:schemeClr val="accent3">
              <a:lumMod val="75000"/>
            </a:schemeClr>
          </a:solidFill>
        </p:grpSpPr>
        <p:sp>
          <p:nvSpPr>
            <p:cNvPr id="10" name="Footer Placeholder 9">
              <a:extLst>
                <a:ext uri="{FF2B5EF4-FFF2-40B4-BE49-F238E27FC236}">
                  <a16:creationId xmlns:a16="http://schemas.microsoft.com/office/drawing/2014/main" id="{4E5BDE82-B7AC-F167-36D4-830226B190E0}"/>
                </a:ext>
              </a:extLst>
            </p:cNvPr>
            <p:cNvSpPr txBox="1">
              <a:spLocks/>
            </p:cNvSpPr>
            <p:nvPr/>
          </p:nvSpPr>
          <p:spPr>
            <a:xfrm rot="16200000">
              <a:off x="-856152" y="2050879"/>
              <a:ext cx="2479541" cy="365125"/>
            </a:xfrm>
            <a:prstGeom prst="rect">
              <a:avLst/>
            </a:prstGeom>
            <a:grpFill/>
            <a:ln w="12700" cap="flat" cmpd="sng" algn="ctr">
              <a:solidFill>
                <a:schemeClr val="accent3">
                  <a:lumMod val="75000"/>
                </a:schemeClr>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77500" lnSpcReduction="2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cap="small" dirty="0">
                  <a:latin typeface="Arial Black" panose="020B0A04020102020204" pitchFamily="34" charset="0"/>
                </a:rPr>
                <a:t>Sacrifices of Praise</a:t>
              </a:r>
            </a:p>
          </p:txBody>
        </p:sp>
        <p:cxnSp>
          <p:nvCxnSpPr>
            <p:cNvPr id="11" name="Straight Connector 10">
              <a:extLst>
                <a:ext uri="{FF2B5EF4-FFF2-40B4-BE49-F238E27FC236}">
                  <a16:creationId xmlns:a16="http://schemas.microsoft.com/office/drawing/2014/main" id="{1222736B-9F26-9779-9E7F-617FDBD936FA}"/>
                </a:ext>
              </a:extLst>
            </p:cNvPr>
            <p:cNvCxnSpPr>
              <a:cxnSpLocks/>
            </p:cNvCxnSpPr>
            <p:nvPr/>
          </p:nvCxnSpPr>
          <p:spPr>
            <a:xfrm rot="16200000">
              <a:off x="-1159028" y="5205186"/>
              <a:ext cx="3085294" cy="0"/>
            </a:xfrm>
            <a:prstGeom prst="line">
              <a:avLst/>
            </a:prstGeom>
            <a:grpFill/>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CEEC20E3-36BC-0D20-243F-EBB33C595659}"/>
                </a:ext>
              </a:extLst>
            </p:cNvPr>
            <p:cNvCxnSpPr>
              <a:cxnSpLocks/>
            </p:cNvCxnSpPr>
            <p:nvPr/>
          </p:nvCxnSpPr>
          <p:spPr>
            <a:xfrm>
              <a:off x="725905" y="6748346"/>
              <a:ext cx="10972800" cy="0"/>
            </a:xfrm>
            <a:prstGeom prst="line">
              <a:avLst/>
            </a:prstGeom>
            <a:grpFill/>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332E2187-56A3-986F-2268-812BEFF5B5C7}"/>
                </a:ext>
              </a:extLst>
            </p:cNvPr>
            <p:cNvCxnSpPr>
              <a:cxnSpLocks/>
            </p:cNvCxnSpPr>
            <p:nvPr/>
          </p:nvCxnSpPr>
          <p:spPr>
            <a:xfrm>
              <a:off x="725905" y="1931384"/>
              <a:ext cx="10972800" cy="0"/>
            </a:xfrm>
            <a:prstGeom prst="line">
              <a:avLst/>
            </a:prstGeom>
            <a:grpFill/>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grpSp>
      <p:pic>
        <p:nvPicPr>
          <p:cNvPr id="3" name="Picture 2" descr="A person standing on a cross&#10;&#10;AI-generated content may be incorrect.">
            <a:extLst>
              <a:ext uri="{FF2B5EF4-FFF2-40B4-BE49-F238E27FC236}">
                <a16:creationId xmlns:a16="http://schemas.microsoft.com/office/drawing/2014/main" id="{001B44CB-A65A-8E68-ABE0-402A4055C4BE}"/>
              </a:ext>
            </a:extLst>
          </p:cNvPr>
          <p:cNvPicPr>
            <a:picLocks noChangeAspect="1"/>
          </p:cNvPicPr>
          <p:nvPr/>
        </p:nvPicPr>
        <p:blipFill>
          <a:blip r:embed="rId3">
            <a:extLst>
              <a:ext uri="{28A0092B-C50C-407E-A947-70E740481C1C}">
                <a14:useLocalDpi xmlns:a14="http://schemas.microsoft.com/office/drawing/2010/main" val="0"/>
              </a:ext>
            </a:extLst>
          </a:blip>
          <a:srcRect r="27608"/>
          <a:stretch>
            <a:fillRect/>
          </a:stretch>
        </p:blipFill>
        <p:spPr>
          <a:xfrm>
            <a:off x="698083" y="3952836"/>
            <a:ext cx="3176335" cy="1885825"/>
          </a:xfrm>
          <a:prstGeom prst="rect">
            <a:avLst/>
          </a:prstGeom>
        </p:spPr>
      </p:pic>
      <p:pic>
        <p:nvPicPr>
          <p:cNvPr id="7" name="Picture 6" descr="A close-up of a hand reaching for a cross&#10;&#10;AI-generated content may be incorrect.">
            <a:extLst>
              <a:ext uri="{FF2B5EF4-FFF2-40B4-BE49-F238E27FC236}">
                <a16:creationId xmlns:a16="http://schemas.microsoft.com/office/drawing/2014/main" id="{4D406C74-17A4-8FD3-1501-E2781ECE314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01124" y="3952836"/>
            <a:ext cx="3287836" cy="1885825"/>
          </a:xfrm>
          <a:prstGeom prst="rect">
            <a:avLst/>
          </a:prstGeom>
        </p:spPr>
      </p:pic>
      <p:cxnSp>
        <p:nvCxnSpPr>
          <p:cNvPr id="12" name="Straight Connector 11">
            <a:extLst>
              <a:ext uri="{FF2B5EF4-FFF2-40B4-BE49-F238E27FC236}">
                <a16:creationId xmlns:a16="http://schemas.microsoft.com/office/drawing/2014/main" id="{A26EBB96-FB05-D188-C7CB-FC273A78B2D7}"/>
              </a:ext>
            </a:extLst>
          </p:cNvPr>
          <p:cNvCxnSpPr>
            <a:cxnSpLocks/>
          </p:cNvCxnSpPr>
          <p:nvPr/>
        </p:nvCxnSpPr>
        <p:spPr>
          <a:xfrm flipV="1">
            <a:off x="4337771" y="3952836"/>
            <a:ext cx="0" cy="1885825"/>
          </a:xfrm>
          <a:prstGeom prst="line">
            <a:avLst/>
          </a:prstGeom>
          <a:solidFill>
            <a:schemeClr val="accent3">
              <a:lumMod val="75000"/>
            </a:schemeClr>
          </a:solidFill>
          <a:ln w="8890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379BD2A-180E-F819-0FA8-92F8A085380A}"/>
              </a:ext>
            </a:extLst>
          </p:cNvPr>
          <p:cNvCxnSpPr>
            <a:cxnSpLocks/>
          </p:cNvCxnSpPr>
          <p:nvPr/>
        </p:nvCxnSpPr>
        <p:spPr>
          <a:xfrm flipV="1">
            <a:off x="8552313" y="3952836"/>
            <a:ext cx="0" cy="1885825"/>
          </a:xfrm>
          <a:prstGeom prst="line">
            <a:avLst/>
          </a:prstGeom>
          <a:solidFill>
            <a:schemeClr val="accent3">
              <a:lumMod val="75000"/>
            </a:schemeClr>
          </a:solidFill>
          <a:ln w="8890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0069578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D90AFB3-CDB8-ABB3-27B0-DD2B8D724A92}"/>
              </a:ext>
            </a:extLst>
          </p:cNvPr>
          <p:cNvSpPr>
            <a:spLocks noGrp="1"/>
          </p:cNvSpPr>
          <p:nvPr>
            <p:ph type="title"/>
          </p:nvPr>
        </p:nvSpPr>
        <p:spPr>
          <a:xfrm>
            <a:off x="982462" y="284719"/>
            <a:ext cx="9297164" cy="655637"/>
          </a:xfrm>
        </p:spPr>
        <p:txBody>
          <a:bodyPr>
            <a:noAutofit/>
          </a:bodyPr>
          <a:lstStyle/>
          <a:p>
            <a:pPr marL="0" marR="0" algn="ctr">
              <a:lnSpc>
                <a:spcPct val="107000"/>
              </a:lnSpc>
              <a:spcBef>
                <a:spcPts val="0"/>
              </a:spcBef>
              <a:spcAft>
                <a:spcPts val="0"/>
              </a:spcAft>
            </a:pPr>
            <a:r>
              <a:rPr lang="en-US" sz="3600" b="1" cap="small"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Jesus’ Sacrifice for Us - Hebrews 13:9–14  NIV</a:t>
            </a:r>
          </a:p>
        </p:txBody>
      </p:sp>
      <p:sp>
        <p:nvSpPr>
          <p:cNvPr id="4" name="Content Placeholder 2">
            <a:extLst>
              <a:ext uri="{FF2B5EF4-FFF2-40B4-BE49-F238E27FC236}">
                <a16:creationId xmlns:a16="http://schemas.microsoft.com/office/drawing/2014/main" id="{6B23B896-0450-1478-E8C2-3F855299224E}"/>
              </a:ext>
            </a:extLst>
          </p:cNvPr>
          <p:cNvSpPr txBox="1">
            <a:spLocks/>
          </p:cNvSpPr>
          <p:nvPr/>
        </p:nvSpPr>
        <p:spPr>
          <a:xfrm>
            <a:off x="718833" y="1095128"/>
            <a:ext cx="5662091" cy="4984830"/>
          </a:xfrm>
          <a:prstGeom prst="rect">
            <a:avLst/>
          </a:prstGeom>
          <a:solidFill>
            <a:schemeClr val="bg1">
              <a:alpha val="30000"/>
            </a:schemeClr>
          </a:solidFill>
          <a:effectLst>
            <a:outerShdw blurRad="50800" dist="38100" dir="16200000" rotWithShape="0">
              <a:prstClr val="black">
                <a:alpha val="40000"/>
              </a:prstClr>
            </a:outerShdw>
          </a:effectLst>
        </p:spPr>
        <p:txBody>
          <a:bodyPr>
            <a:noAutofit/>
          </a:bodyPr>
          <a:lstStyle>
            <a:lvl1pPr marL="360000" indent="-360000" algn="l" defTabSz="914400" rtl="0" eaLnBrk="1" latinLnBrk="0" hangingPunct="1">
              <a:lnSpc>
                <a:spcPct val="125000"/>
              </a:lnSpc>
              <a:spcBef>
                <a:spcPts val="10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1pPr>
            <a:lvl2pPr marL="360000" indent="0" algn="l" defTabSz="914400" rtl="0" eaLnBrk="1" latinLnBrk="0" hangingPunct="1">
              <a:lnSpc>
                <a:spcPct val="125000"/>
              </a:lnSpc>
              <a:spcBef>
                <a:spcPts val="500"/>
              </a:spcBef>
              <a:buClr>
                <a:schemeClr val="accent1">
                  <a:lumMod val="60000"/>
                  <a:lumOff val="40000"/>
                </a:schemeClr>
              </a:buClr>
              <a:buFontTx/>
              <a:buNone/>
              <a:defRPr sz="2000" i="1" kern="1200">
                <a:solidFill>
                  <a:schemeClr val="tx1">
                    <a:alpha val="70000"/>
                  </a:schemeClr>
                </a:solidFill>
                <a:latin typeface="+mn-lt"/>
                <a:ea typeface="+mn-ea"/>
                <a:cs typeface="+mn-cs"/>
              </a:defRPr>
            </a:lvl2pPr>
            <a:lvl3pPr marL="1080000" indent="-360000" algn="l" defTabSz="914400" rtl="0" eaLnBrk="1" latinLnBrk="0" hangingPunct="1">
              <a:lnSpc>
                <a:spcPct val="125000"/>
              </a:lnSpc>
              <a:spcBef>
                <a:spcPts val="5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3pPr>
            <a:lvl4pPr marL="1080000" indent="0" algn="l" defTabSz="914400" rtl="0" eaLnBrk="1" latinLnBrk="0" hangingPunct="1">
              <a:lnSpc>
                <a:spcPct val="125000"/>
              </a:lnSpc>
              <a:spcBef>
                <a:spcPts val="500"/>
              </a:spcBef>
              <a:buClr>
                <a:schemeClr val="accent1">
                  <a:lumMod val="60000"/>
                  <a:lumOff val="40000"/>
                </a:schemeClr>
              </a:buClr>
              <a:buFontTx/>
              <a:buNone/>
              <a:defRPr sz="2000" i="1" kern="1200">
                <a:solidFill>
                  <a:schemeClr val="tx1">
                    <a:alpha val="70000"/>
                  </a:schemeClr>
                </a:solidFill>
                <a:latin typeface="+mn-lt"/>
                <a:ea typeface="+mn-ea"/>
                <a:cs typeface="+mn-cs"/>
              </a:defRPr>
            </a:lvl4pPr>
            <a:lvl5pPr marL="1800000" indent="-360000" algn="l" defTabSz="914400" rtl="0" eaLnBrk="1" latinLnBrk="0" hangingPunct="1">
              <a:lnSpc>
                <a:spcPct val="125000"/>
              </a:lnSpc>
              <a:spcBef>
                <a:spcPts val="5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indent="0">
              <a:lnSpc>
                <a:spcPct val="100000"/>
              </a:lnSpc>
              <a:spcBef>
                <a:spcPts val="600"/>
              </a:spcBef>
              <a:buNone/>
            </a:pPr>
            <a:r>
              <a:rPr lang="en-US" sz="1800" b="1" dirty="0">
                <a:solidFill>
                  <a:schemeClr val="tx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9 Do not be carried away by.  all kinds of strange teachings. .  It is good for our hearts to be.  strengthened by grace, not.  by eating ceremonial foods,.  which is of no benefit to those.  who do so. </a:t>
            </a:r>
          </a:p>
          <a:p>
            <a:pPr marL="0" marR="0" indent="0">
              <a:lnSpc>
                <a:spcPct val="100000"/>
              </a:lnSpc>
              <a:spcBef>
                <a:spcPts val="600"/>
              </a:spcBef>
              <a:buNone/>
            </a:pPr>
            <a:r>
              <a:rPr lang="en-US" sz="1800" b="1" dirty="0">
                <a:solidFill>
                  <a:schemeClr val="tx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10 We have an altar.  from which those who minister.  at the tabernacle have no.  right to eat. .  </a:t>
            </a:r>
          </a:p>
          <a:p>
            <a:pPr marL="0" marR="0" indent="0">
              <a:lnSpc>
                <a:spcPct val="100000"/>
              </a:lnSpc>
              <a:spcBef>
                <a:spcPts val="600"/>
              </a:spcBef>
              <a:buNone/>
            </a:pPr>
            <a:r>
              <a:rPr lang="en-US" sz="1800" b="1" dirty="0">
                <a:solidFill>
                  <a:schemeClr val="tx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11 The high priest carries the.  blood of animals into the Most.  Holy Place as a sin offering,.  but the bodies are burned outside.  the camp. </a:t>
            </a:r>
          </a:p>
          <a:p>
            <a:pPr marL="0" marR="0" indent="0">
              <a:lnSpc>
                <a:spcPct val="100000"/>
              </a:lnSpc>
              <a:spcBef>
                <a:spcPts val="600"/>
              </a:spcBef>
              <a:buNone/>
            </a:pPr>
            <a:r>
              <a:rPr lang="en-US" sz="1800" b="1" dirty="0">
                <a:solidFill>
                  <a:schemeClr val="tx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12 And so Jesus.  also suffered outside the city.  gate to make the people holy.  through his own blood. </a:t>
            </a:r>
          </a:p>
          <a:p>
            <a:pPr marL="0" marR="0" indent="0">
              <a:lnSpc>
                <a:spcPct val="100000"/>
              </a:lnSpc>
              <a:spcBef>
                <a:spcPts val="600"/>
              </a:spcBef>
              <a:buNone/>
            </a:pPr>
            <a:r>
              <a:rPr lang="en-US" sz="1800" b="1" dirty="0">
                <a:solidFill>
                  <a:schemeClr val="tx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13 Let.  us, then, go to him outside the.  camp, bearing the disgrace.  he bore. </a:t>
            </a:r>
          </a:p>
          <a:p>
            <a:pPr marL="0" marR="0" indent="0">
              <a:lnSpc>
                <a:spcPct val="100000"/>
              </a:lnSpc>
              <a:spcBef>
                <a:spcPts val="600"/>
              </a:spcBef>
              <a:buNone/>
            </a:pPr>
            <a:r>
              <a:rPr lang="en-US" sz="1800" b="1" dirty="0">
                <a:solidFill>
                  <a:schemeClr val="tx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14 For here we do not.  have an enduring city, but we.  are looking for the city that is.  to come. </a:t>
            </a:r>
          </a:p>
        </p:txBody>
      </p:sp>
      <p:sp>
        <p:nvSpPr>
          <p:cNvPr id="5" name="Content Placeholder 2">
            <a:extLst>
              <a:ext uri="{FF2B5EF4-FFF2-40B4-BE49-F238E27FC236}">
                <a16:creationId xmlns:a16="http://schemas.microsoft.com/office/drawing/2014/main" id="{30C654AB-A098-10F8-E65C-363BA0977DBC}"/>
              </a:ext>
            </a:extLst>
          </p:cNvPr>
          <p:cNvSpPr txBox="1">
            <a:spLocks/>
          </p:cNvSpPr>
          <p:nvPr/>
        </p:nvSpPr>
        <p:spPr>
          <a:xfrm>
            <a:off x="6535244" y="1038912"/>
            <a:ext cx="5457372" cy="5410520"/>
          </a:xfrm>
          <a:prstGeom prst="rect">
            <a:avLst/>
          </a:prstGeom>
          <a:solidFill>
            <a:schemeClr val="bg1">
              <a:alpha val="30000"/>
            </a:schemeClr>
          </a:solidFill>
          <a:effectLst>
            <a:outerShdw blurRad="50800" dist="38100" dir="16200000" rotWithShape="0">
              <a:prstClr val="black">
                <a:alpha val="40000"/>
              </a:prstClr>
            </a:outerShdw>
          </a:effectLst>
        </p:spPr>
        <p:txBody>
          <a:bodyPr>
            <a:noAutofit/>
          </a:bodyPr>
          <a:lstStyle>
            <a:lvl1pPr marL="360000" indent="-360000" algn="l" defTabSz="914400" rtl="0" eaLnBrk="1" latinLnBrk="0" hangingPunct="1">
              <a:lnSpc>
                <a:spcPct val="125000"/>
              </a:lnSpc>
              <a:spcBef>
                <a:spcPts val="10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1pPr>
            <a:lvl2pPr marL="360000" indent="0" algn="l" defTabSz="914400" rtl="0" eaLnBrk="1" latinLnBrk="0" hangingPunct="1">
              <a:lnSpc>
                <a:spcPct val="125000"/>
              </a:lnSpc>
              <a:spcBef>
                <a:spcPts val="500"/>
              </a:spcBef>
              <a:buClr>
                <a:schemeClr val="accent1">
                  <a:lumMod val="60000"/>
                  <a:lumOff val="40000"/>
                </a:schemeClr>
              </a:buClr>
              <a:buFontTx/>
              <a:buNone/>
              <a:defRPr sz="2000" i="1" kern="1200">
                <a:solidFill>
                  <a:schemeClr val="tx1">
                    <a:alpha val="70000"/>
                  </a:schemeClr>
                </a:solidFill>
                <a:latin typeface="+mn-lt"/>
                <a:ea typeface="+mn-ea"/>
                <a:cs typeface="+mn-cs"/>
              </a:defRPr>
            </a:lvl2pPr>
            <a:lvl3pPr marL="1080000" indent="-360000" algn="l" defTabSz="914400" rtl="0" eaLnBrk="1" latinLnBrk="0" hangingPunct="1">
              <a:lnSpc>
                <a:spcPct val="125000"/>
              </a:lnSpc>
              <a:spcBef>
                <a:spcPts val="5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3pPr>
            <a:lvl4pPr marL="1080000" indent="0" algn="l" defTabSz="914400" rtl="0" eaLnBrk="1" latinLnBrk="0" hangingPunct="1">
              <a:lnSpc>
                <a:spcPct val="125000"/>
              </a:lnSpc>
              <a:spcBef>
                <a:spcPts val="500"/>
              </a:spcBef>
              <a:buClr>
                <a:schemeClr val="accent1">
                  <a:lumMod val="60000"/>
                  <a:lumOff val="40000"/>
                </a:schemeClr>
              </a:buClr>
              <a:buFontTx/>
              <a:buNone/>
              <a:defRPr sz="2000" i="1" kern="1200">
                <a:solidFill>
                  <a:schemeClr val="tx1">
                    <a:alpha val="70000"/>
                  </a:schemeClr>
                </a:solidFill>
                <a:latin typeface="+mn-lt"/>
                <a:ea typeface="+mn-ea"/>
                <a:cs typeface="+mn-cs"/>
              </a:defRPr>
            </a:lvl4pPr>
            <a:lvl5pPr marL="1800000" indent="-360000" algn="l" defTabSz="914400" rtl="0" eaLnBrk="1" latinLnBrk="0" hangingPunct="1">
              <a:lnSpc>
                <a:spcPct val="125000"/>
              </a:lnSpc>
              <a:spcBef>
                <a:spcPts val="5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a:lnSpc>
                <a:spcPct val="107000"/>
              </a:lnSpc>
              <a:spcBef>
                <a:spcPts val="0"/>
              </a:spcBef>
              <a:spcAft>
                <a:spcPts val="0"/>
              </a:spcAft>
              <a:buClr>
                <a:schemeClr val="accent1">
                  <a:lumMod val="50000"/>
                </a:schemeClr>
              </a:buClr>
              <a:buFont typeface="Wingdings" panose="05000000000000000000" pitchFamily="2" charset="2"/>
              <a:buChar char="q"/>
            </a:pPr>
            <a:r>
              <a:rPr lang="en-US" sz="1600" b="1" dirty="0">
                <a:solidFill>
                  <a:schemeClr val="tx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Followers of Christ can be secure in the benefits.  and sacrifice He gave. </a:t>
            </a:r>
          </a:p>
          <a:p>
            <a:pPr marL="0" marR="0">
              <a:lnSpc>
                <a:spcPct val="107000"/>
              </a:lnSpc>
              <a:spcBef>
                <a:spcPts val="0"/>
              </a:spcBef>
              <a:spcAft>
                <a:spcPts val="0"/>
              </a:spcAft>
              <a:buClr>
                <a:schemeClr val="accent1">
                  <a:lumMod val="50000"/>
                </a:schemeClr>
              </a:buClr>
              <a:buFont typeface="Wingdings" panose="05000000000000000000" pitchFamily="2" charset="2"/>
              <a:buChar char="q"/>
            </a:pPr>
            <a:r>
              <a:rPr lang="en-US" sz="1600" b="1" dirty="0">
                <a:solidFill>
                  <a:schemeClr val="tx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They approach an “altar” which priests of the.  old covenant did not. </a:t>
            </a:r>
          </a:p>
          <a:p>
            <a:pPr marL="0" marR="0">
              <a:lnSpc>
                <a:spcPct val="107000"/>
              </a:lnSpc>
              <a:spcBef>
                <a:spcPts val="0"/>
              </a:spcBef>
              <a:spcAft>
                <a:spcPts val="0"/>
              </a:spcAft>
              <a:buClr>
                <a:schemeClr val="accent1">
                  <a:lumMod val="50000"/>
                </a:schemeClr>
              </a:buClr>
              <a:buFont typeface="Wingdings" panose="05000000000000000000" pitchFamily="2" charset="2"/>
              <a:buChar char="q"/>
            </a:pPr>
            <a:r>
              <a:rPr lang="en-US" sz="1600" b="1" dirty="0">
                <a:solidFill>
                  <a:schemeClr val="tx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Jesus’ death outside the city of Jerusalem recalls.  the old system of animal sacrifices. </a:t>
            </a:r>
          </a:p>
          <a:p>
            <a:pPr marL="0" marR="0">
              <a:lnSpc>
                <a:spcPct val="107000"/>
              </a:lnSpc>
              <a:spcBef>
                <a:spcPts val="0"/>
              </a:spcBef>
              <a:spcAft>
                <a:spcPts val="0"/>
              </a:spcAft>
              <a:buClr>
                <a:schemeClr val="accent1">
                  <a:lumMod val="50000"/>
                </a:schemeClr>
              </a:buClr>
              <a:buFont typeface="Wingdings" panose="05000000000000000000" pitchFamily="2" charset="2"/>
              <a:buChar char="q"/>
            </a:pPr>
            <a:r>
              <a:rPr lang="en-US" sz="1600" b="1" dirty="0">
                <a:solidFill>
                  <a:schemeClr val="tx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Jesus experienced the disgrace of crucifixion,.  and His followers might also face trials in this.  world. </a:t>
            </a:r>
          </a:p>
        </p:txBody>
      </p:sp>
      <p:cxnSp>
        <p:nvCxnSpPr>
          <p:cNvPr id="11" name="Straight Connector 10">
            <a:extLst>
              <a:ext uri="{FF2B5EF4-FFF2-40B4-BE49-F238E27FC236}">
                <a16:creationId xmlns:a16="http://schemas.microsoft.com/office/drawing/2014/main" id="{E3A27209-192F-3BAA-0113-4ED7836E392A}"/>
              </a:ext>
            </a:extLst>
          </p:cNvPr>
          <p:cNvCxnSpPr>
            <a:cxnSpLocks/>
          </p:cNvCxnSpPr>
          <p:nvPr/>
        </p:nvCxnSpPr>
        <p:spPr>
          <a:xfrm>
            <a:off x="715287" y="940356"/>
            <a:ext cx="11155680" cy="0"/>
          </a:xfrm>
          <a:prstGeom prst="line">
            <a:avLst/>
          </a:prstGeom>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6" name="Footer Placeholder 9">
            <a:extLst>
              <a:ext uri="{FF2B5EF4-FFF2-40B4-BE49-F238E27FC236}">
                <a16:creationId xmlns:a16="http://schemas.microsoft.com/office/drawing/2014/main" id="{A0671547-CD94-CEC5-CC74-8CEDAB88583F}"/>
              </a:ext>
            </a:extLst>
          </p:cNvPr>
          <p:cNvSpPr txBox="1">
            <a:spLocks/>
          </p:cNvSpPr>
          <p:nvPr/>
        </p:nvSpPr>
        <p:spPr>
          <a:xfrm rot="16200000">
            <a:off x="-857823" y="1178851"/>
            <a:ext cx="2479541" cy="365125"/>
          </a:xfrm>
          <a:prstGeom prst="rect">
            <a:avLst/>
          </a:prstGeom>
          <a:solidFill>
            <a:schemeClr val="accent3">
              <a:lumMod val="75000"/>
            </a:schemeClr>
          </a:solidFill>
          <a:ln w="12700" cap="flat" cmpd="sng" algn="ctr">
            <a:solidFill>
              <a:schemeClr val="accent3">
                <a:lumMod val="75000"/>
              </a:schemeClr>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92500" lnSpcReduction="1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b="1" cap="small" dirty="0">
                <a:effectLst>
                  <a:outerShdw blurRad="38100" dist="38100" dir="2700000" algn="tl">
                    <a:srgbClr val="000000">
                      <a:alpha val="43137"/>
                    </a:srgbClr>
                  </a:outerShdw>
                </a:effectLst>
                <a:latin typeface="Aptos Black" panose="020B0004020202020204" pitchFamily="34" charset="0"/>
              </a:rPr>
              <a:t>Sacrifices of Praise</a:t>
            </a:r>
          </a:p>
        </p:txBody>
      </p:sp>
      <p:cxnSp>
        <p:nvCxnSpPr>
          <p:cNvPr id="9" name="Straight Connector 8">
            <a:extLst>
              <a:ext uri="{FF2B5EF4-FFF2-40B4-BE49-F238E27FC236}">
                <a16:creationId xmlns:a16="http://schemas.microsoft.com/office/drawing/2014/main" id="{54FFE301-C26F-9262-CCB8-88228BBE875E}"/>
              </a:ext>
            </a:extLst>
          </p:cNvPr>
          <p:cNvCxnSpPr>
            <a:cxnSpLocks/>
          </p:cNvCxnSpPr>
          <p:nvPr/>
        </p:nvCxnSpPr>
        <p:spPr>
          <a:xfrm rot="16200000">
            <a:off x="-1124417" y="4295215"/>
            <a:ext cx="3017520" cy="0"/>
          </a:xfrm>
          <a:prstGeom prst="line">
            <a:avLst/>
          </a:prstGeom>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10" name="Slide Number Placeholder 5">
            <a:extLst>
              <a:ext uri="{FF2B5EF4-FFF2-40B4-BE49-F238E27FC236}">
                <a16:creationId xmlns:a16="http://schemas.microsoft.com/office/drawing/2014/main" id="{62F298D1-7E63-498C-9FDC-6BABB06F2BA6}"/>
              </a:ext>
            </a:extLst>
          </p:cNvPr>
          <p:cNvSpPr txBox="1">
            <a:spLocks/>
          </p:cNvSpPr>
          <p:nvPr/>
        </p:nvSpPr>
        <p:spPr>
          <a:xfrm>
            <a:off x="11057613" y="356667"/>
            <a:ext cx="838199" cy="767687"/>
          </a:xfrm>
          <a:prstGeom prst="rect">
            <a:avLst/>
          </a:prstGeom>
        </p:spPr>
        <p:txBody>
          <a:bodyP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spcAft>
                <a:spcPts val="600"/>
              </a:spcAft>
            </a:pPr>
            <a:fld id="{D8DA9DAA-006C-4F4B-980E-E3DF019B24E2}" type="slidenum">
              <a:rPr lang="en-US" sz="2000" b="1" cap="all" spc="100" smtClean="0">
                <a:latin typeface="Arial Black" panose="020B0A04020102020204" pitchFamily="34" charset="0"/>
              </a:rPr>
              <a:pPr algn="r">
                <a:spcAft>
                  <a:spcPts val="600"/>
                </a:spcAft>
              </a:pPr>
              <a:t>13</a:t>
            </a:fld>
            <a:endParaRPr lang="en-US" b="1" cap="all" spc="100" dirty="0">
              <a:latin typeface="Arial Black" panose="020B0A04020102020204" pitchFamily="34" charset="0"/>
            </a:endParaRPr>
          </a:p>
        </p:txBody>
      </p:sp>
      <p:cxnSp>
        <p:nvCxnSpPr>
          <p:cNvPr id="13" name="Straight Connector 12">
            <a:extLst>
              <a:ext uri="{FF2B5EF4-FFF2-40B4-BE49-F238E27FC236}">
                <a16:creationId xmlns:a16="http://schemas.microsoft.com/office/drawing/2014/main" id="{A2086246-AB3E-4865-A8F1-DCAE40851722}"/>
              </a:ext>
            </a:extLst>
          </p:cNvPr>
          <p:cNvCxnSpPr>
            <a:cxnSpLocks/>
          </p:cNvCxnSpPr>
          <p:nvPr/>
        </p:nvCxnSpPr>
        <p:spPr>
          <a:xfrm rot="16200000">
            <a:off x="3947310" y="3335095"/>
            <a:ext cx="4937760" cy="0"/>
          </a:xfrm>
          <a:prstGeom prst="line">
            <a:avLst/>
          </a:prstGeom>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BB05C875-0B86-4F58-8A94-C946EF7C25B1}"/>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rot="620501">
            <a:off x="7500326" y="3844544"/>
            <a:ext cx="3527207" cy="2313390"/>
          </a:xfrm>
          <a:prstGeom prst="rect">
            <a:avLst/>
          </a:prstGeom>
          <a:solidFill>
            <a:srgbClr val="FFFFFF">
              <a:shade val="85000"/>
            </a:srgbClr>
          </a:solidFill>
          <a:ln w="190500" cap="sq">
            <a:solidFill>
              <a:schemeClr val="accent2">
                <a:lumMod val="75000"/>
              </a:schemeClr>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30275526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D90AFB3-CDB8-ABB3-27B0-DD2B8D724A92}"/>
              </a:ext>
            </a:extLst>
          </p:cNvPr>
          <p:cNvSpPr>
            <a:spLocks noGrp="1"/>
          </p:cNvSpPr>
          <p:nvPr>
            <p:ph type="title"/>
          </p:nvPr>
        </p:nvSpPr>
        <p:spPr>
          <a:xfrm>
            <a:off x="982462" y="284719"/>
            <a:ext cx="9297164" cy="655637"/>
          </a:xfrm>
        </p:spPr>
        <p:txBody>
          <a:bodyPr>
            <a:noAutofit/>
          </a:bodyPr>
          <a:lstStyle/>
          <a:p>
            <a:pPr marL="0" marR="0" algn="ctr">
              <a:lnSpc>
                <a:spcPct val="107000"/>
              </a:lnSpc>
              <a:spcBef>
                <a:spcPts val="0"/>
              </a:spcBef>
              <a:spcAft>
                <a:spcPts val="0"/>
              </a:spcAft>
            </a:pPr>
            <a:r>
              <a:rPr lang="en-US" sz="3600" b="1" cap="small"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Our Sacrifices for Jesus - Hebrews 13:15–21 NIV</a:t>
            </a:r>
          </a:p>
        </p:txBody>
      </p:sp>
      <p:sp>
        <p:nvSpPr>
          <p:cNvPr id="4" name="Content Placeholder 2">
            <a:extLst>
              <a:ext uri="{FF2B5EF4-FFF2-40B4-BE49-F238E27FC236}">
                <a16:creationId xmlns:a16="http://schemas.microsoft.com/office/drawing/2014/main" id="{6B23B896-0450-1478-E8C2-3F855299224E}"/>
              </a:ext>
            </a:extLst>
          </p:cNvPr>
          <p:cNvSpPr txBox="1">
            <a:spLocks/>
          </p:cNvSpPr>
          <p:nvPr/>
        </p:nvSpPr>
        <p:spPr>
          <a:xfrm>
            <a:off x="718831" y="1095127"/>
            <a:ext cx="9107626" cy="2116903"/>
          </a:xfrm>
          <a:prstGeom prst="rect">
            <a:avLst/>
          </a:prstGeom>
          <a:solidFill>
            <a:schemeClr val="bg1">
              <a:alpha val="30000"/>
            </a:schemeClr>
          </a:solidFill>
        </p:spPr>
        <p:txBody>
          <a:bodyPr>
            <a:noAutofit/>
          </a:bodyPr>
          <a:lstStyle>
            <a:lvl1pPr marL="360000" indent="-360000" algn="l" defTabSz="914400" rtl="0" eaLnBrk="1" latinLnBrk="0" hangingPunct="1">
              <a:lnSpc>
                <a:spcPct val="125000"/>
              </a:lnSpc>
              <a:spcBef>
                <a:spcPts val="10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1pPr>
            <a:lvl2pPr marL="360000" indent="0" algn="l" defTabSz="914400" rtl="0" eaLnBrk="1" latinLnBrk="0" hangingPunct="1">
              <a:lnSpc>
                <a:spcPct val="125000"/>
              </a:lnSpc>
              <a:spcBef>
                <a:spcPts val="500"/>
              </a:spcBef>
              <a:buClr>
                <a:schemeClr val="accent1">
                  <a:lumMod val="60000"/>
                  <a:lumOff val="40000"/>
                </a:schemeClr>
              </a:buClr>
              <a:buFontTx/>
              <a:buNone/>
              <a:defRPr sz="2000" i="1" kern="1200">
                <a:solidFill>
                  <a:schemeClr val="tx1">
                    <a:alpha val="70000"/>
                  </a:schemeClr>
                </a:solidFill>
                <a:latin typeface="+mn-lt"/>
                <a:ea typeface="+mn-ea"/>
                <a:cs typeface="+mn-cs"/>
              </a:defRPr>
            </a:lvl2pPr>
            <a:lvl3pPr marL="1080000" indent="-360000" algn="l" defTabSz="914400" rtl="0" eaLnBrk="1" latinLnBrk="0" hangingPunct="1">
              <a:lnSpc>
                <a:spcPct val="125000"/>
              </a:lnSpc>
              <a:spcBef>
                <a:spcPts val="5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3pPr>
            <a:lvl4pPr marL="1080000" indent="0" algn="l" defTabSz="914400" rtl="0" eaLnBrk="1" latinLnBrk="0" hangingPunct="1">
              <a:lnSpc>
                <a:spcPct val="125000"/>
              </a:lnSpc>
              <a:spcBef>
                <a:spcPts val="500"/>
              </a:spcBef>
              <a:buClr>
                <a:schemeClr val="accent1">
                  <a:lumMod val="60000"/>
                  <a:lumOff val="40000"/>
                </a:schemeClr>
              </a:buClr>
              <a:buFontTx/>
              <a:buNone/>
              <a:defRPr sz="2000" i="1" kern="1200">
                <a:solidFill>
                  <a:schemeClr val="tx1">
                    <a:alpha val="70000"/>
                  </a:schemeClr>
                </a:solidFill>
                <a:latin typeface="+mn-lt"/>
                <a:ea typeface="+mn-ea"/>
                <a:cs typeface="+mn-cs"/>
              </a:defRPr>
            </a:lvl4pPr>
            <a:lvl5pPr marL="1800000" indent="-360000" algn="l" defTabSz="914400" rtl="0" eaLnBrk="1" latinLnBrk="0" hangingPunct="1">
              <a:lnSpc>
                <a:spcPct val="125000"/>
              </a:lnSpc>
              <a:spcBef>
                <a:spcPts val="5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indent="0">
              <a:lnSpc>
                <a:spcPct val="100000"/>
              </a:lnSpc>
              <a:spcBef>
                <a:spcPts val="0"/>
              </a:spcBef>
              <a:buNone/>
            </a:pPr>
            <a:r>
              <a:rPr lang="en-US" sz="1800" b="1" dirty="0">
                <a:solidFill>
                  <a:schemeClr val="tx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15 Through Jesus, therefore, let us continually offer to God a sacrifice of praise—the fruit of lips that openly profess his name. </a:t>
            </a:r>
          </a:p>
          <a:p>
            <a:pPr marL="0" marR="0" indent="0">
              <a:lnSpc>
                <a:spcPct val="100000"/>
              </a:lnSpc>
              <a:spcBef>
                <a:spcPts val="0"/>
              </a:spcBef>
              <a:buNone/>
            </a:pPr>
            <a:r>
              <a:rPr lang="en-US" sz="1800" b="1" dirty="0">
                <a:solidFill>
                  <a:schemeClr val="tx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16 And do not forget to do good and to share with others, for with such sacrifices.  God is pleased.</a:t>
            </a:r>
          </a:p>
          <a:p>
            <a:pPr marL="0" marR="0" indent="0">
              <a:lnSpc>
                <a:spcPct val="100000"/>
              </a:lnSpc>
              <a:spcBef>
                <a:spcPts val="0"/>
              </a:spcBef>
              <a:buNone/>
            </a:pPr>
            <a:r>
              <a:rPr lang="en-US" sz="1800" b="1" dirty="0">
                <a:solidFill>
                  <a:schemeClr val="tx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17 Have confidence in your leaders and submit to their authority, because they keep watch over you as those who must give an account. Do this so that their work will be a joy, not a burden, for that would be of no benefit to you.</a:t>
            </a:r>
          </a:p>
        </p:txBody>
      </p:sp>
      <p:sp>
        <p:nvSpPr>
          <p:cNvPr id="5" name="Content Placeholder 2">
            <a:extLst>
              <a:ext uri="{FF2B5EF4-FFF2-40B4-BE49-F238E27FC236}">
                <a16:creationId xmlns:a16="http://schemas.microsoft.com/office/drawing/2014/main" id="{30C654AB-A098-10F8-E65C-363BA0977DBC}"/>
              </a:ext>
            </a:extLst>
          </p:cNvPr>
          <p:cNvSpPr txBox="1">
            <a:spLocks/>
          </p:cNvSpPr>
          <p:nvPr/>
        </p:nvSpPr>
        <p:spPr>
          <a:xfrm>
            <a:off x="10122568" y="1038912"/>
            <a:ext cx="2069431" cy="5214106"/>
          </a:xfrm>
          <a:prstGeom prst="rect">
            <a:avLst/>
          </a:prstGeom>
          <a:solidFill>
            <a:schemeClr val="bg1">
              <a:alpha val="30000"/>
            </a:schemeClr>
          </a:solidFill>
        </p:spPr>
        <p:txBody>
          <a:bodyPr>
            <a:noAutofit/>
          </a:bodyPr>
          <a:lstStyle>
            <a:lvl1pPr marL="360000" indent="-360000" algn="l" defTabSz="914400" rtl="0" eaLnBrk="1" latinLnBrk="0" hangingPunct="1">
              <a:lnSpc>
                <a:spcPct val="125000"/>
              </a:lnSpc>
              <a:spcBef>
                <a:spcPts val="10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1pPr>
            <a:lvl2pPr marL="360000" indent="0" algn="l" defTabSz="914400" rtl="0" eaLnBrk="1" latinLnBrk="0" hangingPunct="1">
              <a:lnSpc>
                <a:spcPct val="125000"/>
              </a:lnSpc>
              <a:spcBef>
                <a:spcPts val="500"/>
              </a:spcBef>
              <a:buClr>
                <a:schemeClr val="accent1">
                  <a:lumMod val="60000"/>
                  <a:lumOff val="40000"/>
                </a:schemeClr>
              </a:buClr>
              <a:buFontTx/>
              <a:buNone/>
              <a:defRPr sz="2000" i="1" kern="1200">
                <a:solidFill>
                  <a:schemeClr val="tx1">
                    <a:alpha val="70000"/>
                  </a:schemeClr>
                </a:solidFill>
                <a:latin typeface="+mn-lt"/>
                <a:ea typeface="+mn-ea"/>
                <a:cs typeface="+mn-cs"/>
              </a:defRPr>
            </a:lvl2pPr>
            <a:lvl3pPr marL="1080000" indent="-360000" algn="l" defTabSz="914400" rtl="0" eaLnBrk="1" latinLnBrk="0" hangingPunct="1">
              <a:lnSpc>
                <a:spcPct val="125000"/>
              </a:lnSpc>
              <a:spcBef>
                <a:spcPts val="5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3pPr>
            <a:lvl4pPr marL="1080000" indent="0" algn="l" defTabSz="914400" rtl="0" eaLnBrk="1" latinLnBrk="0" hangingPunct="1">
              <a:lnSpc>
                <a:spcPct val="125000"/>
              </a:lnSpc>
              <a:spcBef>
                <a:spcPts val="500"/>
              </a:spcBef>
              <a:buClr>
                <a:schemeClr val="accent1">
                  <a:lumMod val="60000"/>
                  <a:lumOff val="40000"/>
                </a:schemeClr>
              </a:buClr>
              <a:buFontTx/>
              <a:buNone/>
              <a:defRPr sz="2000" i="1" kern="1200">
                <a:solidFill>
                  <a:schemeClr val="tx1">
                    <a:alpha val="70000"/>
                  </a:schemeClr>
                </a:solidFill>
                <a:latin typeface="+mn-lt"/>
                <a:ea typeface="+mn-ea"/>
                <a:cs typeface="+mn-cs"/>
              </a:defRPr>
            </a:lvl4pPr>
            <a:lvl5pPr marL="1800000" indent="-360000" algn="l" defTabSz="914400" rtl="0" eaLnBrk="1" latinLnBrk="0" hangingPunct="1">
              <a:lnSpc>
                <a:spcPct val="125000"/>
              </a:lnSpc>
              <a:spcBef>
                <a:spcPts val="5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a:lnSpc>
                <a:spcPct val="107000"/>
              </a:lnSpc>
              <a:spcBef>
                <a:spcPts val="0"/>
              </a:spcBef>
              <a:spcAft>
                <a:spcPts val="0"/>
              </a:spcAft>
              <a:buClr>
                <a:schemeClr val="accent1">
                  <a:lumMod val="50000"/>
                </a:schemeClr>
              </a:buClr>
              <a:buFont typeface="Wingdings" panose="05000000000000000000" pitchFamily="2" charset="2"/>
              <a:buChar char="q"/>
            </a:pPr>
            <a:r>
              <a:rPr lang="en-US" sz="1600" b="1" dirty="0">
                <a:solidFill>
                  <a:schemeClr val="tx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Followers of Christ offer a “sacrifice of praise” back to God</a:t>
            </a:r>
          </a:p>
          <a:p>
            <a:pPr marL="0" marR="0">
              <a:lnSpc>
                <a:spcPct val="107000"/>
              </a:lnSpc>
              <a:spcBef>
                <a:spcPts val="0"/>
              </a:spcBef>
              <a:spcAft>
                <a:spcPts val="0"/>
              </a:spcAft>
              <a:buClr>
                <a:schemeClr val="accent1">
                  <a:lumMod val="50000"/>
                </a:schemeClr>
              </a:buClr>
              <a:buFont typeface="Wingdings" panose="05000000000000000000" pitchFamily="2" charset="2"/>
              <a:buChar char="q"/>
            </a:pPr>
            <a:r>
              <a:rPr lang="en-US" sz="1600" b="1" dirty="0">
                <a:solidFill>
                  <a:schemeClr val="tx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That often means doing things for the good of.  others. </a:t>
            </a:r>
          </a:p>
          <a:p>
            <a:pPr marL="0" marR="0">
              <a:lnSpc>
                <a:spcPct val="107000"/>
              </a:lnSpc>
              <a:spcBef>
                <a:spcPts val="0"/>
              </a:spcBef>
              <a:spcAft>
                <a:spcPts val="0"/>
              </a:spcAft>
              <a:buClr>
                <a:schemeClr val="accent1">
                  <a:lumMod val="50000"/>
                </a:schemeClr>
              </a:buClr>
              <a:buFont typeface="Wingdings" panose="05000000000000000000" pitchFamily="2" charset="2"/>
              <a:buChar char="q"/>
            </a:pPr>
            <a:r>
              <a:rPr lang="en-US" sz="1600" b="1" dirty="0">
                <a:solidFill>
                  <a:schemeClr val="tx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Believers can be grateful that God has given us good leaders. </a:t>
            </a:r>
          </a:p>
          <a:p>
            <a:pPr marL="0" marR="0">
              <a:lnSpc>
                <a:spcPct val="107000"/>
              </a:lnSpc>
              <a:spcBef>
                <a:spcPts val="0"/>
              </a:spcBef>
              <a:spcAft>
                <a:spcPts val="0"/>
              </a:spcAft>
              <a:buClr>
                <a:schemeClr val="accent1">
                  <a:lumMod val="50000"/>
                </a:schemeClr>
              </a:buClr>
              <a:buFont typeface="Wingdings" panose="05000000000000000000" pitchFamily="2" charset="2"/>
              <a:buChar char="q"/>
            </a:pPr>
            <a:r>
              <a:rPr lang="en-US" sz="1600" b="1" dirty="0">
                <a:solidFill>
                  <a:schemeClr val="tx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Jesus, the “great Shepherd of the sheep” can equip His people for what is pleasing to God. </a:t>
            </a:r>
          </a:p>
        </p:txBody>
      </p:sp>
      <p:cxnSp>
        <p:nvCxnSpPr>
          <p:cNvPr id="11" name="Straight Connector 10">
            <a:extLst>
              <a:ext uri="{FF2B5EF4-FFF2-40B4-BE49-F238E27FC236}">
                <a16:creationId xmlns:a16="http://schemas.microsoft.com/office/drawing/2014/main" id="{E3A27209-192F-3BAA-0113-4ED7836E392A}"/>
              </a:ext>
            </a:extLst>
          </p:cNvPr>
          <p:cNvCxnSpPr>
            <a:cxnSpLocks/>
          </p:cNvCxnSpPr>
          <p:nvPr/>
        </p:nvCxnSpPr>
        <p:spPr>
          <a:xfrm>
            <a:off x="747092" y="959502"/>
            <a:ext cx="11155680" cy="0"/>
          </a:xfrm>
          <a:prstGeom prst="line">
            <a:avLst/>
          </a:prstGeom>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6" name="Footer Placeholder 9">
            <a:extLst>
              <a:ext uri="{FF2B5EF4-FFF2-40B4-BE49-F238E27FC236}">
                <a16:creationId xmlns:a16="http://schemas.microsoft.com/office/drawing/2014/main" id="{A0671547-CD94-CEC5-CC74-8CEDAB88583F}"/>
              </a:ext>
            </a:extLst>
          </p:cNvPr>
          <p:cNvSpPr txBox="1">
            <a:spLocks/>
          </p:cNvSpPr>
          <p:nvPr/>
        </p:nvSpPr>
        <p:spPr>
          <a:xfrm rot="16200000">
            <a:off x="-826018" y="1197997"/>
            <a:ext cx="2479541" cy="365125"/>
          </a:xfrm>
          <a:prstGeom prst="rect">
            <a:avLst/>
          </a:prstGeom>
          <a:solidFill>
            <a:schemeClr val="accent3">
              <a:lumMod val="75000"/>
            </a:schemeClr>
          </a:solidFill>
          <a:ln w="12700" cap="flat" cmpd="sng" algn="ctr">
            <a:solidFill>
              <a:schemeClr val="accent3">
                <a:lumMod val="75000"/>
              </a:schemeClr>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92500" lnSpcReduction="1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b="1" cap="small" dirty="0">
                <a:effectLst>
                  <a:outerShdw blurRad="38100" dist="38100" dir="2700000" algn="tl">
                    <a:srgbClr val="000000">
                      <a:alpha val="43137"/>
                    </a:srgbClr>
                  </a:outerShdw>
                </a:effectLst>
                <a:latin typeface="Aptos Black" panose="020B0004020202020204" pitchFamily="34" charset="0"/>
              </a:rPr>
              <a:t>Sacrifices of Praise</a:t>
            </a:r>
          </a:p>
        </p:txBody>
      </p:sp>
      <p:cxnSp>
        <p:nvCxnSpPr>
          <p:cNvPr id="9" name="Straight Connector 8">
            <a:extLst>
              <a:ext uri="{FF2B5EF4-FFF2-40B4-BE49-F238E27FC236}">
                <a16:creationId xmlns:a16="http://schemas.microsoft.com/office/drawing/2014/main" id="{54FFE301-C26F-9262-CCB8-88228BBE875E}"/>
              </a:ext>
            </a:extLst>
          </p:cNvPr>
          <p:cNvCxnSpPr>
            <a:cxnSpLocks/>
          </p:cNvCxnSpPr>
          <p:nvPr/>
        </p:nvCxnSpPr>
        <p:spPr>
          <a:xfrm flipV="1">
            <a:off x="368301" y="2724473"/>
            <a:ext cx="0" cy="3291421"/>
          </a:xfrm>
          <a:prstGeom prst="line">
            <a:avLst/>
          </a:prstGeom>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10" name="Slide Number Placeholder 5">
            <a:extLst>
              <a:ext uri="{FF2B5EF4-FFF2-40B4-BE49-F238E27FC236}">
                <a16:creationId xmlns:a16="http://schemas.microsoft.com/office/drawing/2014/main" id="{62F298D1-7E63-498C-9FDC-6BABB06F2BA6}"/>
              </a:ext>
            </a:extLst>
          </p:cNvPr>
          <p:cNvSpPr txBox="1">
            <a:spLocks/>
          </p:cNvSpPr>
          <p:nvPr/>
        </p:nvSpPr>
        <p:spPr>
          <a:xfrm>
            <a:off x="11383297" y="458307"/>
            <a:ext cx="838199" cy="767687"/>
          </a:xfrm>
          <a:prstGeom prst="rect">
            <a:avLst/>
          </a:prstGeom>
        </p:spPr>
        <p:txBody>
          <a:bodyP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spcAft>
                <a:spcPts val="600"/>
              </a:spcAft>
            </a:pPr>
            <a:fld id="{D8DA9DAA-006C-4F4B-980E-E3DF019B24E2}" type="slidenum">
              <a:rPr lang="en-US" sz="2000" b="1" cap="all" spc="100" smtClean="0">
                <a:latin typeface="Arial Black" panose="020B0A04020102020204" pitchFamily="34" charset="0"/>
              </a:rPr>
              <a:pPr>
                <a:spcAft>
                  <a:spcPts val="600"/>
                </a:spcAft>
              </a:pPr>
              <a:t>14</a:t>
            </a:fld>
            <a:endParaRPr lang="en-US" sz="2000" b="1" cap="all" spc="100" dirty="0">
              <a:latin typeface="Arial Black" panose="020B0A04020102020204" pitchFamily="34" charset="0"/>
            </a:endParaRPr>
          </a:p>
        </p:txBody>
      </p:sp>
      <p:cxnSp>
        <p:nvCxnSpPr>
          <p:cNvPr id="13" name="Straight Connector 12">
            <a:extLst>
              <a:ext uri="{FF2B5EF4-FFF2-40B4-BE49-F238E27FC236}">
                <a16:creationId xmlns:a16="http://schemas.microsoft.com/office/drawing/2014/main" id="{A2086246-AB3E-4865-A8F1-DCAE40851722}"/>
              </a:ext>
            </a:extLst>
          </p:cNvPr>
          <p:cNvCxnSpPr>
            <a:cxnSpLocks/>
          </p:cNvCxnSpPr>
          <p:nvPr/>
        </p:nvCxnSpPr>
        <p:spPr>
          <a:xfrm flipV="1">
            <a:off x="9977233" y="931983"/>
            <a:ext cx="0" cy="5083911"/>
          </a:xfrm>
          <a:prstGeom prst="line">
            <a:avLst/>
          </a:prstGeom>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BB05C875-0B86-4F58-8A94-C946EF7C25B1}"/>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630560" y="3554117"/>
            <a:ext cx="2721287" cy="2116903"/>
          </a:xfrm>
          <a:prstGeom prst="rect">
            <a:avLst/>
          </a:prstGeom>
          <a:solidFill>
            <a:srgbClr val="FFFFFF">
              <a:shade val="85000"/>
            </a:srgbClr>
          </a:solidFill>
          <a:ln w="190500" cap="sq">
            <a:solidFill>
              <a:schemeClr val="accent2">
                <a:lumMod val="75000"/>
              </a:schemeClr>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8" name="TextBox 7">
            <a:extLst>
              <a:ext uri="{FF2B5EF4-FFF2-40B4-BE49-F238E27FC236}">
                <a16:creationId xmlns:a16="http://schemas.microsoft.com/office/drawing/2014/main" id="{05054887-9E33-8BF2-A51E-6FCF9F45C163}"/>
              </a:ext>
            </a:extLst>
          </p:cNvPr>
          <p:cNvSpPr txBox="1"/>
          <p:nvPr/>
        </p:nvSpPr>
        <p:spPr>
          <a:xfrm>
            <a:off x="3529266" y="3039703"/>
            <a:ext cx="6374404" cy="2862322"/>
          </a:xfrm>
          <a:prstGeom prst="rect">
            <a:avLst/>
          </a:prstGeom>
          <a:noFill/>
        </p:spPr>
        <p:txBody>
          <a:bodyPr wrap="square">
            <a:spAutoFit/>
          </a:bodyPr>
          <a:lstStyle/>
          <a:p>
            <a:pPr marL="0" marR="0" indent="0">
              <a:lnSpc>
                <a:spcPct val="100000"/>
              </a:lnSpc>
              <a:buNone/>
            </a:pPr>
            <a:r>
              <a:rPr lang="en-US" b="1" dirty="0">
                <a:solidFill>
                  <a:schemeClr val="tx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18 Pray for </a:t>
            </a:r>
            <a:r>
              <a:rPr lang="en-US" b="1" dirty="0" err="1">
                <a:solidFill>
                  <a:schemeClr val="tx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usWe</a:t>
            </a:r>
            <a:r>
              <a:rPr lang="en-US" b="1" dirty="0">
                <a:solidFill>
                  <a:schemeClr val="tx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are sure that we have a clear conscience and desire to live honorably in every way. </a:t>
            </a:r>
          </a:p>
          <a:p>
            <a:pPr marL="0" marR="0" indent="0">
              <a:lnSpc>
                <a:spcPct val="100000"/>
              </a:lnSpc>
              <a:buNone/>
            </a:pPr>
            <a:r>
              <a:rPr lang="en-US" b="1" dirty="0">
                <a:solidFill>
                  <a:schemeClr val="tx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19 I particularly urge you to pray so that I may.  be restored to you soon.</a:t>
            </a:r>
          </a:p>
          <a:p>
            <a:pPr marL="0" marR="0" indent="0">
              <a:lnSpc>
                <a:spcPct val="100000"/>
              </a:lnSpc>
              <a:buNone/>
            </a:pPr>
            <a:r>
              <a:rPr lang="en-US" b="1" dirty="0">
                <a:solidFill>
                  <a:schemeClr val="tx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20 Now may the God of peace, who through the blood of the eternal covenant brought back from the dead our Lord Jesus, that great Shepherd of the sheep, </a:t>
            </a:r>
          </a:p>
          <a:p>
            <a:pPr marL="0" marR="0" indent="0">
              <a:lnSpc>
                <a:spcPct val="100000"/>
              </a:lnSpc>
              <a:buNone/>
            </a:pPr>
            <a:r>
              <a:rPr lang="en-US" b="1" dirty="0">
                <a:solidFill>
                  <a:schemeClr val="tx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21 equip you with everything good for doing his will, and may he work in us what is pleasing to him, through Jesus Christ, to whom be glory for ever and </a:t>
            </a:r>
            <a:r>
              <a:rPr lang="en-US" b="1" dirty="0" err="1">
                <a:solidFill>
                  <a:schemeClr val="tx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everAmen</a:t>
            </a:r>
            <a:r>
              <a:rPr lang="en-US" b="1" dirty="0">
                <a:solidFill>
                  <a:schemeClr val="tx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224134787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CD653B91-CA79-309E-20E9-1E82F3788D15}"/>
              </a:ext>
            </a:extLst>
          </p:cNvPr>
          <p:cNvSpPr/>
          <p:nvPr/>
        </p:nvSpPr>
        <p:spPr>
          <a:xfrm>
            <a:off x="716559" y="894742"/>
            <a:ext cx="9594941" cy="5135893"/>
          </a:xfrm>
          <a:prstGeom prst="rect">
            <a:avLst/>
          </a:prstGeom>
          <a:solidFill>
            <a:schemeClr val="accent2">
              <a:lumMod val="20000"/>
              <a:lumOff val="80000"/>
              <a:alpha val="93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marL="0" marR="0">
              <a:lnSpc>
                <a:spcPct val="107000"/>
              </a:lnSpc>
              <a:spcBef>
                <a:spcPts val="0"/>
              </a:spcBef>
              <a:spcAft>
                <a:spcPts val="0"/>
              </a:spcAft>
            </a:pPr>
            <a:r>
              <a:rPr lang="en-US" sz="2000" b="1" u="sng" cap="all"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To Sacrifice or Not to Sacrifice?</a:t>
            </a:r>
          </a:p>
          <a:p>
            <a:pPr marL="0" marR="0">
              <a:lnSpc>
                <a:spcPct val="107000"/>
              </a:lnSpc>
              <a:spcBef>
                <a:spcPts val="0"/>
              </a:spcBef>
              <a:spcAft>
                <a:spcPts val="0"/>
              </a:spcAft>
            </a:pPr>
            <a:r>
              <a:rPr lang="en-US" sz="16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Niko had a decision to make: either accompany his.  friends to the premiere of the latest action movie that.  he had been dying to see—or follow through with his.  commitment to a service opportunity at his church, for.  homeless families. He was bummed because the movie.  was playing at the same time that he would need to be.  working.</a:t>
            </a:r>
            <a:r>
              <a:rPr lang="en-US" sz="5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sz="5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sz="16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As a newly baptized Christian, Niko knew that the right.  choice was to honor his commitment and show hospitality.  to the unhoused; but he couldn’t help wanting to skip.  out on that to go and have some fun with his friends. Just.  as he was about to call them to confirm his presence at the.  movie, he thought about what his baptism meant. He had.  committed to living for Jesus, who was willing to suffering.  and die for others. Niko then realized the route he desired.  to take.</a:t>
            </a:r>
            <a:r>
              <a:rPr lang="en-US" sz="5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sz="5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sz="16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Jesus did His work in His ministry and sacrificed His.  life for us. There were many other things that Jesus could.  have done with His time, but He willingly devoted it to.  protect us, as a shepherd. That kind of protection, nurture,.  and love from Jesus can be emulated by His followers—.  if they are willing to look to His example of hospitality:.  sharing hope, loving each other, remembering those in.  prison, and other endeavors that could emulate the selfless.  sacrifice of Christ.</a:t>
            </a:r>
            <a:r>
              <a:rPr lang="en-US" sz="5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sz="5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sz="16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Niko faced a choice between personal enjoyment and honoring his church service commitment. Remembering his baptism and Jesus’ sacrifice, he chose service. His decision illustrates Christian living: self-denial, hospitality, and love modeled after Christ’s sacrifice. Believers are called to reflect Jesus by serving others faithfully.</a:t>
            </a:r>
          </a:p>
        </p:txBody>
      </p:sp>
      <p:sp>
        <p:nvSpPr>
          <p:cNvPr id="2" name="TextBox 1">
            <a:extLst>
              <a:ext uri="{FF2B5EF4-FFF2-40B4-BE49-F238E27FC236}">
                <a16:creationId xmlns:a16="http://schemas.microsoft.com/office/drawing/2014/main" id="{FEF07B89-09C9-F1CA-A2FD-337D92B62350}"/>
              </a:ext>
            </a:extLst>
          </p:cNvPr>
          <p:cNvSpPr txBox="1"/>
          <p:nvPr/>
        </p:nvSpPr>
        <p:spPr>
          <a:xfrm>
            <a:off x="730035" y="355050"/>
            <a:ext cx="10525991" cy="532903"/>
          </a:xfrm>
          <a:prstGeom prst="rect">
            <a:avLst/>
          </a:prstGeom>
          <a:noFill/>
        </p:spPr>
        <p:txBody>
          <a:bodyPr wrap="square">
            <a:spAutoFit/>
          </a:bodyPr>
          <a:lstStyle/>
          <a:p>
            <a:pPr>
              <a:lnSpc>
                <a:spcPct val="107000"/>
              </a:lnSpc>
            </a:pPr>
            <a:r>
              <a:rPr lang="en-US" sz="2800" b="1" cap="small"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Bible Application:</a:t>
            </a:r>
          </a:p>
        </p:txBody>
      </p:sp>
      <p:sp>
        <p:nvSpPr>
          <p:cNvPr id="9" name="TextBox 8">
            <a:extLst>
              <a:ext uri="{FF2B5EF4-FFF2-40B4-BE49-F238E27FC236}">
                <a16:creationId xmlns:a16="http://schemas.microsoft.com/office/drawing/2014/main" id="{F50B0E01-39A1-6C4C-6CB7-107DC9AB70B3}"/>
              </a:ext>
            </a:extLst>
          </p:cNvPr>
          <p:cNvSpPr txBox="1"/>
          <p:nvPr/>
        </p:nvSpPr>
        <p:spPr>
          <a:xfrm>
            <a:off x="3404247" y="421446"/>
            <a:ext cx="8119407" cy="407035"/>
          </a:xfrm>
          <a:prstGeom prst="rect">
            <a:avLst/>
          </a:prstGeom>
          <a:noFill/>
        </p:spPr>
        <p:txBody>
          <a:bodyPr wrap="square">
            <a:spAutoFit/>
          </a:bodyPr>
          <a:lstStyle/>
          <a:p>
            <a:pPr marL="0" marR="0">
              <a:lnSpc>
                <a:spcPct val="107000"/>
              </a:lnSpc>
              <a:spcBef>
                <a:spcPts val="0"/>
              </a:spcBef>
              <a:spcAft>
                <a:spcPts val="0"/>
              </a:spcAft>
            </a:pPr>
            <a:r>
              <a:rPr lang="en-US" sz="2000" b="1" cap="small"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Learn to think of our own lives.  as a response to the sacrifice of.  Christ. </a:t>
            </a:r>
          </a:p>
        </p:txBody>
      </p:sp>
      <p:sp>
        <p:nvSpPr>
          <p:cNvPr id="3" name="Footer Placeholder 9">
            <a:extLst>
              <a:ext uri="{FF2B5EF4-FFF2-40B4-BE49-F238E27FC236}">
                <a16:creationId xmlns:a16="http://schemas.microsoft.com/office/drawing/2014/main" id="{7E0D9D10-E826-1EE8-FDDF-C71FE6C1CC2D}"/>
              </a:ext>
            </a:extLst>
          </p:cNvPr>
          <p:cNvSpPr txBox="1">
            <a:spLocks/>
          </p:cNvSpPr>
          <p:nvPr/>
        </p:nvSpPr>
        <p:spPr>
          <a:xfrm rot="16200000">
            <a:off x="-857823" y="1197997"/>
            <a:ext cx="2479541" cy="365125"/>
          </a:xfrm>
          <a:prstGeom prst="rect">
            <a:avLst/>
          </a:prstGeom>
          <a:solidFill>
            <a:schemeClr val="accent3">
              <a:lumMod val="75000"/>
            </a:schemeClr>
          </a:solidFill>
          <a:ln w="12700" cap="flat" cmpd="sng" algn="ctr">
            <a:solidFill>
              <a:schemeClr val="accent3">
                <a:lumMod val="75000"/>
              </a:schemeClr>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92500" lnSpcReduction="1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b="1" cap="small" dirty="0">
                <a:effectLst>
                  <a:outerShdw blurRad="38100" dist="38100" dir="2700000" algn="tl">
                    <a:srgbClr val="000000">
                      <a:alpha val="43137"/>
                    </a:srgbClr>
                  </a:outerShdw>
                </a:effectLst>
                <a:latin typeface="Gotham Medium" panose="02000604030000020004"/>
              </a:rPr>
              <a:t>Sacrifices of Praise</a:t>
            </a:r>
          </a:p>
        </p:txBody>
      </p:sp>
      <p:cxnSp>
        <p:nvCxnSpPr>
          <p:cNvPr id="12" name="Straight Connector 11">
            <a:extLst>
              <a:ext uri="{FF2B5EF4-FFF2-40B4-BE49-F238E27FC236}">
                <a16:creationId xmlns:a16="http://schemas.microsoft.com/office/drawing/2014/main" id="{1FD6A716-F56E-4994-BA78-6F50258CD936}"/>
              </a:ext>
            </a:extLst>
          </p:cNvPr>
          <p:cNvCxnSpPr>
            <a:cxnSpLocks/>
          </p:cNvCxnSpPr>
          <p:nvPr/>
        </p:nvCxnSpPr>
        <p:spPr>
          <a:xfrm>
            <a:off x="716559" y="923809"/>
            <a:ext cx="10972800" cy="0"/>
          </a:xfrm>
          <a:prstGeom prst="line">
            <a:avLst/>
          </a:prstGeom>
          <a:ln w="9207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Slide Number Placeholder 5">
            <a:extLst>
              <a:ext uri="{FF2B5EF4-FFF2-40B4-BE49-F238E27FC236}">
                <a16:creationId xmlns:a16="http://schemas.microsoft.com/office/drawing/2014/main" id="{11A4C87B-8A2F-49EF-80B5-E3E113E961AB}"/>
              </a:ext>
            </a:extLst>
          </p:cNvPr>
          <p:cNvSpPr txBox="1">
            <a:spLocks/>
          </p:cNvSpPr>
          <p:nvPr/>
        </p:nvSpPr>
        <p:spPr>
          <a:xfrm>
            <a:off x="11404599" y="6255097"/>
            <a:ext cx="838199" cy="767687"/>
          </a:xfrm>
          <a:prstGeom prst="rect">
            <a:avLst/>
          </a:prstGeom>
        </p:spPr>
        <p:txBody>
          <a:bodyP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spcAft>
                <a:spcPts val="600"/>
              </a:spcAft>
            </a:pPr>
            <a:fld id="{D8DA9DAA-006C-4F4B-980E-E3DF019B24E2}" type="slidenum">
              <a:rPr lang="en-US" sz="2000" cap="all" spc="100" smtClean="0">
                <a:effectLst>
                  <a:outerShdw blurRad="38100" dist="38100" dir="2700000" algn="tl">
                    <a:srgbClr val="000000">
                      <a:alpha val="43137"/>
                    </a:srgbClr>
                  </a:outerShdw>
                </a:effectLst>
                <a:latin typeface="Arial Black" panose="020B0A04020102020204" pitchFamily="34" charset="0"/>
              </a:rPr>
              <a:pPr>
                <a:spcAft>
                  <a:spcPts val="600"/>
                </a:spcAft>
              </a:pPr>
              <a:t>15</a:t>
            </a:fld>
            <a:endParaRPr lang="en-US" cap="all" spc="100" dirty="0">
              <a:effectLst>
                <a:outerShdw blurRad="38100" dist="38100" dir="2700000" algn="tl">
                  <a:srgbClr val="000000">
                    <a:alpha val="43137"/>
                  </a:srgbClr>
                </a:outerShdw>
              </a:effectLst>
              <a:latin typeface="Arial Black" panose="020B0A04020102020204" pitchFamily="34" charset="0"/>
            </a:endParaRPr>
          </a:p>
        </p:txBody>
      </p:sp>
      <p:cxnSp>
        <p:nvCxnSpPr>
          <p:cNvPr id="15" name="Straight Connector 14">
            <a:extLst>
              <a:ext uri="{FF2B5EF4-FFF2-40B4-BE49-F238E27FC236}">
                <a16:creationId xmlns:a16="http://schemas.microsoft.com/office/drawing/2014/main" id="{D4717762-2D96-452E-8426-62BA23B50147}"/>
              </a:ext>
            </a:extLst>
          </p:cNvPr>
          <p:cNvCxnSpPr>
            <a:cxnSpLocks/>
          </p:cNvCxnSpPr>
          <p:nvPr/>
        </p:nvCxnSpPr>
        <p:spPr>
          <a:xfrm>
            <a:off x="730035" y="6107228"/>
            <a:ext cx="10972800" cy="0"/>
          </a:xfrm>
          <a:prstGeom prst="line">
            <a:avLst/>
          </a:prstGeom>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24BD3F9A-8D04-454E-995A-42B826C1255A}"/>
              </a:ext>
            </a:extLst>
          </p:cNvPr>
          <p:cNvCxnSpPr>
            <a:cxnSpLocks/>
          </p:cNvCxnSpPr>
          <p:nvPr/>
        </p:nvCxnSpPr>
        <p:spPr>
          <a:xfrm>
            <a:off x="716559" y="827365"/>
            <a:ext cx="10972800" cy="0"/>
          </a:xfrm>
          <a:prstGeom prst="line">
            <a:avLst/>
          </a:prstGeom>
          <a:ln w="920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A496D954-7CA5-4776-A34E-B8254F58574B}"/>
              </a:ext>
            </a:extLst>
          </p:cNvPr>
          <p:cNvCxnSpPr>
            <a:cxnSpLocks/>
          </p:cNvCxnSpPr>
          <p:nvPr/>
        </p:nvCxnSpPr>
        <p:spPr>
          <a:xfrm flipV="1">
            <a:off x="368301" y="2774313"/>
            <a:ext cx="13476" cy="3238785"/>
          </a:xfrm>
          <a:prstGeom prst="line">
            <a:avLst/>
          </a:prstGeom>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4" name="Oval 3">
            <a:extLst>
              <a:ext uri="{FF2B5EF4-FFF2-40B4-BE49-F238E27FC236}">
                <a16:creationId xmlns:a16="http://schemas.microsoft.com/office/drawing/2014/main" id="{7D3233C9-7801-C31B-9449-0A4DB928ECDA}"/>
              </a:ext>
            </a:extLst>
          </p:cNvPr>
          <p:cNvSpPr/>
          <p:nvPr/>
        </p:nvSpPr>
        <p:spPr>
          <a:xfrm rot="804244">
            <a:off x="10348780" y="1609824"/>
            <a:ext cx="1704886" cy="4228028"/>
          </a:xfrm>
          <a:prstGeom prst="ellipse">
            <a:avLst/>
          </a:prstGeom>
          <a:blipFill>
            <a:blip r:embed="rId3"/>
            <a:stretch>
              <a:fillRect/>
            </a:stretch>
          </a:blipFill>
          <a:ln w="177800">
            <a:solidFill>
              <a:schemeClr val="accent3">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20450958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A881A6-62F6-B6B4-9220-FE94EB64D72A}"/>
            </a:ext>
          </a:extLst>
        </p:cNvPr>
        <p:cNvGrpSpPr/>
        <p:nvPr/>
      </p:nvGrpSpPr>
      <p:grpSpPr>
        <a:xfrm>
          <a:off x="0" y="0"/>
          <a:ext cx="0" cy="0"/>
          <a:chOff x="0" y="0"/>
          <a:chExt cx="0" cy="0"/>
        </a:xfrm>
      </p:grpSpPr>
      <p:sp>
        <p:nvSpPr>
          <p:cNvPr id="25" name="Rectangle 24">
            <a:extLst>
              <a:ext uri="{FF2B5EF4-FFF2-40B4-BE49-F238E27FC236}">
                <a16:creationId xmlns:a16="http://schemas.microsoft.com/office/drawing/2014/main" id="{07ED42FC-6B44-8221-C439-83C770429ACC}"/>
              </a:ext>
            </a:extLst>
          </p:cNvPr>
          <p:cNvSpPr/>
          <p:nvPr/>
        </p:nvSpPr>
        <p:spPr>
          <a:xfrm>
            <a:off x="716559" y="894742"/>
            <a:ext cx="9594941" cy="5148204"/>
          </a:xfrm>
          <a:prstGeom prst="rect">
            <a:avLst/>
          </a:prstGeom>
          <a:solidFill>
            <a:schemeClr val="accent2">
              <a:lumMod val="20000"/>
              <a:lumOff val="80000"/>
              <a:alpha val="93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r>
              <a:rPr lang="en-US" sz="2000" b="1" u="sng" cap="all"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To Sacrifice or Not to Sacrifice?</a:t>
            </a:r>
            <a:r>
              <a:rPr lang="en-US" sz="2000" dirty="0"/>
              <a:t> </a:t>
            </a:r>
          </a:p>
          <a:p>
            <a:endParaRPr lang="en-US" sz="2000" dirty="0"/>
          </a:p>
          <a:p>
            <a:pPr lvl="1"/>
            <a:r>
              <a:rPr lang="en-US" sz="2000" b="1" dirty="0">
                <a:effectLst>
                  <a:outerShdw blurRad="38100" dist="38100" dir="2700000" algn="tl">
                    <a:srgbClr val="000000">
                      <a:alpha val="43137"/>
                    </a:srgbClr>
                  </a:outerShdw>
                </a:effectLst>
                <a:latin typeface="Gotham Medium" panose="02000604030000020004"/>
              </a:rPr>
              <a:t>10. Since it is </a:t>
            </a:r>
            <a:r>
              <a:rPr lang="en-US" sz="2400" b="1" dirty="0">
                <a:effectLst>
                  <a:outerShdw blurRad="38100" dist="38100" dir="2700000" algn="tl">
                    <a:srgbClr val="000000">
                      <a:alpha val="43137"/>
                    </a:srgbClr>
                  </a:outerShdw>
                </a:effectLst>
                <a:latin typeface="Gotham Medium" panose="02000604030000020004"/>
              </a:rPr>
              <a:t>impossible to live up to Jesus’ perfect standard, when do you feel that you are “off the hook” in how you live?</a:t>
            </a:r>
          </a:p>
          <a:p>
            <a:pPr lvl="1"/>
            <a:endParaRPr lang="en-US" sz="2400" b="1" dirty="0">
              <a:effectLst>
                <a:outerShdw blurRad="38100" dist="38100" dir="2700000" algn="tl">
                  <a:srgbClr val="000000">
                    <a:alpha val="43137"/>
                  </a:srgbClr>
                </a:outerShdw>
              </a:effectLst>
              <a:latin typeface="Gotham Medium" panose="02000604030000020004"/>
            </a:endParaRPr>
          </a:p>
          <a:p>
            <a:pPr lvl="1"/>
            <a:r>
              <a:rPr lang="en-US" sz="2400" b="1" dirty="0">
                <a:effectLst>
                  <a:outerShdw blurRad="38100" dist="38100" dir="2700000" algn="tl">
                    <a:srgbClr val="000000">
                      <a:alpha val="43137"/>
                    </a:srgbClr>
                  </a:outerShdw>
                </a:effectLst>
                <a:latin typeface="Gotham Medium" panose="02000604030000020004"/>
              </a:rPr>
              <a:t> </a:t>
            </a:r>
          </a:p>
          <a:p>
            <a:pPr lvl="1"/>
            <a:r>
              <a:rPr lang="en-US" sz="2400" b="1" dirty="0">
                <a:effectLst>
                  <a:outerShdw blurRad="38100" dist="38100" dir="2700000" algn="tl">
                    <a:srgbClr val="000000">
                      <a:alpha val="43137"/>
                    </a:srgbClr>
                  </a:outerShdw>
                </a:effectLst>
                <a:latin typeface="Gotham Medium" panose="02000604030000020004"/>
              </a:rPr>
              <a:t>11. Since we look forward to a future hope of a heavenly  city, how hard should we work to make people feel comfortable, respected, and seen?</a:t>
            </a:r>
          </a:p>
          <a:p>
            <a:pPr lvl="1"/>
            <a:endParaRPr lang="en-US" sz="2400" b="1" dirty="0">
              <a:effectLst>
                <a:outerShdw blurRad="38100" dist="38100" dir="2700000" algn="tl">
                  <a:srgbClr val="000000">
                    <a:alpha val="43137"/>
                  </a:srgbClr>
                </a:outerShdw>
              </a:effectLst>
              <a:latin typeface="Gotham Medium" panose="02000604030000020004"/>
            </a:endParaRPr>
          </a:p>
          <a:p>
            <a:pPr lvl="1"/>
            <a:r>
              <a:rPr lang="en-US" sz="2400" b="1" dirty="0">
                <a:effectLst>
                  <a:outerShdw blurRad="38100" dist="38100" dir="2700000" algn="tl">
                    <a:srgbClr val="000000">
                      <a:alpha val="43137"/>
                    </a:srgbClr>
                  </a:outerShdw>
                </a:effectLst>
                <a:latin typeface="Gotham Medium" panose="02000604030000020004"/>
              </a:rPr>
              <a:t> </a:t>
            </a:r>
          </a:p>
          <a:p>
            <a:pPr lvl="1"/>
            <a:r>
              <a:rPr lang="en-US" sz="2400" b="1" dirty="0">
                <a:effectLst>
                  <a:outerShdw blurRad="38100" dist="38100" dir="2700000" algn="tl">
                    <a:srgbClr val="000000">
                      <a:alpha val="43137"/>
                    </a:srgbClr>
                  </a:outerShdw>
                </a:effectLst>
                <a:latin typeface="Gotham Medium" panose="02000604030000020004"/>
              </a:rPr>
              <a:t>12. When have you “sacrificed” something for the good of the whole, the sake of evangelism, or the good of someone else?</a:t>
            </a:r>
          </a:p>
          <a:p>
            <a:pPr lvl="1">
              <a:lnSpc>
                <a:spcPct val="107000"/>
              </a:lnSpc>
            </a:pPr>
            <a:endParaRPr lang="en-US" sz="2400" b="1" u="sng" cap="all"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p:txBody>
      </p:sp>
      <p:sp>
        <p:nvSpPr>
          <p:cNvPr id="2" name="TextBox 1">
            <a:extLst>
              <a:ext uri="{FF2B5EF4-FFF2-40B4-BE49-F238E27FC236}">
                <a16:creationId xmlns:a16="http://schemas.microsoft.com/office/drawing/2014/main" id="{54081A7C-4497-69E3-A125-16CB3AA52C36}"/>
              </a:ext>
            </a:extLst>
          </p:cNvPr>
          <p:cNvSpPr txBox="1"/>
          <p:nvPr/>
        </p:nvSpPr>
        <p:spPr>
          <a:xfrm>
            <a:off x="730035" y="355050"/>
            <a:ext cx="10525991" cy="532903"/>
          </a:xfrm>
          <a:prstGeom prst="rect">
            <a:avLst/>
          </a:prstGeom>
          <a:noFill/>
        </p:spPr>
        <p:txBody>
          <a:bodyPr wrap="square">
            <a:spAutoFit/>
          </a:bodyPr>
          <a:lstStyle/>
          <a:p>
            <a:pPr>
              <a:lnSpc>
                <a:spcPct val="107000"/>
              </a:lnSpc>
            </a:pPr>
            <a:r>
              <a:rPr lang="en-US" sz="2800" b="1" cap="small"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Bible Application:</a:t>
            </a:r>
          </a:p>
        </p:txBody>
      </p:sp>
      <p:sp>
        <p:nvSpPr>
          <p:cNvPr id="9" name="TextBox 8">
            <a:extLst>
              <a:ext uri="{FF2B5EF4-FFF2-40B4-BE49-F238E27FC236}">
                <a16:creationId xmlns:a16="http://schemas.microsoft.com/office/drawing/2014/main" id="{2A9B1F0D-CCF3-B26B-EDFF-880A040211F4}"/>
              </a:ext>
            </a:extLst>
          </p:cNvPr>
          <p:cNvSpPr txBox="1"/>
          <p:nvPr/>
        </p:nvSpPr>
        <p:spPr>
          <a:xfrm>
            <a:off x="3404247" y="421446"/>
            <a:ext cx="8119407" cy="407035"/>
          </a:xfrm>
          <a:prstGeom prst="rect">
            <a:avLst/>
          </a:prstGeom>
          <a:noFill/>
        </p:spPr>
        <p:txBody>
          <a:bodyPr wrap="square">
            <a:spAutoFit/>
          </a:bodyPr>
          <a:lstStyle/>
          <a:p>
            <a:pPr marL="0" marR="0">
              <a:lnSpc>
                <a:spcPct val="107000"/>
              </a:lnSpc>
              <a:spcBef>
                <a:spcPts val="0"/>
              </a:spcBef>
              <a:spcAft>
                <a:spcPts val="0"/>
              </a:spcAft>
            </a:pPr>
            <a:r>
              <a:rPr lang="en-US" sz="2000" b="1" cap="small"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Learn to think of our own lives.  as a response to the sacrifice of.  Christ. </a:t>
            </a:r>
          </a:p>
        </p:txBody>
      </p:sp>
      <p:sp>
        <p:nvSpPr>
          <p:cNvPr id="3" name="Footer Placeholder 9">
            <a:extLst>
              <a:ext uri="{FF2B5EF4-FFF2-40B4-BE49-F238E27FC236}">
                <a16:creationId xmlns:a16="http://schemas.microsoft.com/office/drawing/2014/main" id="{449151D0-FF31-66B7-F886-9D7631FCC1A2}"/>
              </a:ext>
            </a:extLst>
          </p:cNvPr>
          <p:cNvSpPr txBox="1">
            <a:spLocks/>
          </p:cNvSpPr>
          <p:nvPr/>
        </p:nvSpPr>
        <p:spPr>
          <a:xfrm rot="16200000">
            <a:off x="-857823" y="1197997"/>
            <a:ext cx="2479541" cy="365125"/>
          </a:xfrm>
          <a:prstGeom prst="rect">
            <a:avLst/>
          </a:prstGeom>
          <a:solidFill>
            <a:schemeClr val="accent3">
              <a:lumMod val="75000"/>
            </a:schemeClr>
          </a:solidFill>
          <a:ln w="12700" cap="flat" cmpd="sng" algn="ctr">
            <a:solidFill>
              <a:schemeClr val="accent3">
                <a:lumMod val="75000"/>
              </a:schemeClr>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92500" lnSpcReduction="1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b="1" cap="small" dirty="0">
                <a:effectLst>
                  <a:outerShdw blurRad="38100" dist="38100" dir="2700000" algn="tl">
                    <a:srgbClr val="000000">
                      <a:alpha val="43137"/>
                    </a:srgbClr>
                  </a:outerShdw>
                </a:effectLst>
                <a:latin typeface="Gotham Medium" panose="02000604030000020004"/>
              </a:rPr>
              <a:t>Sacrifices of Praise</a:t>
            </a:r>
          </a:p>
        </p:txBody>
      </p:sp>
      <p:cxnSp>
        <p:nvCxnSpPr>
          <p:cNvPr id="12" name="Straight Connector 11">
            <a:extLst>
              <a:ext uri="{FF2B5EF4-FFF2-40B4-BE49-F238E27FC236}">
                <a16:creationId xmlns:a16="http://schemas.microsoft.com/office/drawing/2014/main" id="{4A6175E9-A097-3D1E-B2C9-2C8999A1C1CE}"/>
              </a:ext>
            </a:extLst>
          </p:cNvPr>
          <p:cNvCxnSpPr>
            <a:cxnSpLocks/>
          </p:cNvCxnSpPr>
          <p:nvPr/>
        </p:nvCxnSpPr>
        <p:spPr>
          <a:xfrm>
            <a:off x="716559" y="923809"/>
            <a:ext cx="10972800" cy="0"/>
          </a:xfrm>
          <a:prstGeom prst="line">
            <a:avLst/>
          </a:prstGeom>
          <a:ln w="9207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Slide Number Placeholder 5">
            <a:extLst>
              <a:ext uri="{FF2B5EF4-FFF2-40B4-BE49-F238E27FC236}">
                <a16:creationId xmlns:a16="http://schemas.microsoft.com/office/drawing/2014/main" id="{8478BFBC-2BFA-AE85-CABF-2A65C575C64C}"/>
              </a:ext>
            </a:extLst>
          </p:cNvPr>
          <p:cNvSpPr txBox="1">
            <a:spLocks/>
          </p:cNvSpPr>
          <p:nvPr/>
        </p:nvSpPr>
        <p:spPr>
          <a:xfrm>
            <a:off x="11404599" y="6255097"/>
            <a:ext cx="838199" cy="767687"/>
          </a:xfrm>
          <a:prstGeom prst="rect">
            <a:avLst/>
          </a:prstGeom>
        </p:spPr>
        <p:txBody>
          <a:bodyP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spcAft>
                <a:spcPts val="600"/>
              </a:spcAft>
            </a:pPr>
            <a:fld id="{D8DA9DAA-006C-4F4B-980E-E3DF019B24E2}" type="slidenum">
              <a:rPr lang="en-US" sz="2000" cap="all" spc="100" smtClean="0">
                <a:effectLst>
                  <a:outerShdw blurRad="38100" dist="38100" dir="2700000" algn="tl">
                    <a:srgbClr val="000000">
                      <a:alpha val="43137"/>
                    </a:srgbClr>
                  </a:outerShdw>
                </a:effectLst>
                <a:latin typeface="Arial Black" panose="020B0A04020102020204" pitchFamily="34" charset="0"/>
              </a:rPr>
              <a:pPr>
                <a:spcAft>
                  <a:spcPts val="600"/>
                </a:spcAft>
              </a:pPr>
              <a:t>16</a:t>
            </a:fld>
            <a:endParaRPr lang="en-US" cap="all" spc="100" dirty="0">
              <a:effectLst>
                <a:outerShdw blurRad="38100" dist="38100" dir="2700000" algn="tl">
                  <a:srgbClr val="000000">
                    <a:alpha val="43137"/>
                  </a:srgbClr>
                </a:outerShdw>
              </a:effectLst>
              <a:latin typeface="Arial Black" panose="020B0A04020102020204" pitchFamily="34" charset="0"/>
            </a:endParaRPr>
          </a:p>
        </p:txBody>
      </p:sp>
      <p:cxnSp>
        <p:nvCxnSpPr>
          <p:cNvPr id="15" name="Straight Connector 14">
            <a:extLst>
              <a:ext uri="{FF2B5EF4-FFF2-40B4-BE49-F238E27FC236}">
                <a16:creationId xmlns:a16="http://schemas.microsoft.com/office/drawing/2014/main" id="{495A6CD6-6918-2CF3-CFF8-CE219E03FF55}"/>
              </a:ext>
            </a:extLst>
          </p:cNvPr>
          <p:cNvCxnSpPr>
            <a:cxnSpLocks/>
          </p:cNvCxnSpPr>
          <p:nvPr/>
        </p:nvCxnSpPr>
        <p:spPr>
          <a:xfrm>
            <a:off x="730035" y="6107228"/>
            <a:ext cx="10972800" cy="0"/>
          </a:xfrm>
          <a:prstGeom prst="line">
            <a:avLst/>
          </a:prstGeom>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A8EE74E1-591B-9E7A-4A66-6CD65B54BA14}"/>
              </a:ext>
            </a:extLst>
          </p:cNvPr>
          <p:cNvCxnSpPr>
            <a:cxnSpLocks/>
          </p:cNvCxnSpPr>
          <p:nvPr/>
        </p:nvCxnSpPr>
        <p:spPr>
          <a:xfrm>
            <a:off x="716559" y="827365"/>
            <a:ext cx="10972800" cy="0"/>
          </a:xfrm>
          <a:prstGeom prst="line">
            <a:avLst/>
          </a:prstGeom>
          <a:ln w="920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1A6C9AAE-C9F3-7643-AD4D-3F701DFB12C4}"/>
              </a:ext>
            </a:extLst>
          </p:cNvPr>
          <p:cNvCxnSpPr>
            <a:cxnSpLocks/>
          </p:cNvCxnSpPr>
          <p:nvPr/>
        </p:nvCxnSpPr>
        <p:spPr>
          <a:xfrm flipV="1">
            <a:off x="368301" y="2774313"/>
            <a:ext cx="13476" cy="3238785"/>
          </a:xfrm>
          <a:prstGeom prst="line">
            <a:avLst/>
          </a:prstGeom>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4" name="Oval 3">
            <a:extLst>
              <a:ext uri="{FF2B5EF4-FFF2-40B4-BE49-F238E27FC236}">
                <a16:creationId xmlns:a16="http://schemas.microsoft.com/office/drawing/2014/main" id="{5F460740-DA0F-6274-F5B9-9F4340FE0DA3}"/>
              </a:ext>
            </a:extLst>
          </p:cNvPr>
          <p:cNvSpPr/>
          <p:nvPr/>
        </p:nvSpPr>
        <p:spPr>
          <a:xfrm rot="804244">
            <a:off x="10348780" y="1609824"/>
            <a:ext cx="1704886" cy="4228028"/>
          </a:xfrm>
          <a:prstGeom prst="ellipse">
            <a:avLst/>
          </a:prstGeom>
          <a:blipFill>
            <a:blip r:embed="rId3"/>
            <a:stretch>
              <a:fillRect/>
            </a:stretch>
          </a:blipFill>
          <a:ln w="177800">
            <a:solidFill>
              <a:schemeClr val="accent3">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4961536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a:extLst>
              <a:ext uri="{FF2B5EF4-FFF2-40B4-BE49-F238E27FC236}">
                <a16:creationId xmlns:a16="http://schemas.microsoft.com/office/drawing/2014/main" id="{273B4827-8DB0-0B38-F949-A9408EE913E9}"/>
              </a:ext>
            </a:extLst>
          </p:cNvPr>
          <p:cNvCxnSpPr>
            <a:cxnSpLocks/>
          </p:cNvCxnSpPr>
          <p:nvPr/>
        </p:nvCxnSpPr>
        <p:spPr>
          <a:xfrm>
            <a:off x="652269" y="457200"/>
            <a:ext cx="0" cy="5606716"/>
          </a:xfrm>
          <a:prstGeom prst="line">
            <a:avLst/>
          </a:prstGeom>
          <a:ln w="127000">
            <a:solidFill>
              <a:schemeClr val="accent3">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9" name="Group 8">
            <a:extLst>
              <a:ext uri="{FF2B5EF4-FFF2-40B4-BE49-F238E27FC236}">
                <a16:creationId xmlns:a16="http://schemas.microsoft.com/office/drawing/2014/main" id="{27823738-A69F-3179-76C8-4A6EBB2BC3AD}"/>
              </a:ext>
            </a:extLst>
          </p:cNvPr>
          <p:cNvGrpSpPr/>
          <p:nvPr/>
        </p:nvGrpSpPr>
        <p:grpSpPr>
          <a:xfrm>
            <a:off x="806818" y="772145"/>
            <a:ext cx="9487554" cy="358252"/>
            <a:chOff x="0" y="55339"/>
            <a:chExt cx="9026157" cy="343792"/>
          </a:xfrm>
          <a:solidFill>
            <a:schemeClr val="accent3">
              <a:lumMod val="75000"/>
            </a:schemeClr>
          </a:solidFill>
          <a:scene3d>
            <a:camera prst="orthographicFront">
              <a:rot lat="0" lon="0" rev="0"/>
            </a:camera>
            <a:lightRig rig="contrasting" dir="t">
              <a:rot lat="0" lon="0" rev="1200000"/>
            </a:lightRig>
          </a:scene3d>
        </p:grpSpPr>
        <p:sp>
          <p:nvSpPr>
            <p:cNvPr id="14" name="Rectangle: Rounded Corners 13">
              <a:extLst>
                <a:ext uri="{FF2B5EF4-FFF2-40B4-BE49-F238E27FC236}">
                  <a16:creationId xmlns:a16="http://schemas.microsoft.com/office/drawing/2014/main" id="{32670A2B-FCC5-DB81-A59E-385E0E481FC9}"/>
                </a:ext>
              </a:extLst>
            </p:cNvPr>
            <p:cNvSpPr/>
            <p:nvPr/>
          </p:nvSpPr>
          <p:spPr>
            <a:xfrm>
              <a:off x="0" y="55339"/>
              <a:ext cx="9026157" cy="343792"/>
            </a:xfrm>
            <a:prstGeom prst="roundRect">
              <a:avLst/>
            </a:prstGeom>
            <a:grpFill/>
            <a:ln>
              <a:solidFill>
                <a:schemeClr val="accent3">
                  <a:lumMod val="75000"/>
                </a:schemeClr>
              </a:solidFill>
            </a:ln>
            <a:sp3d contourW="19050" prstMaterial="metal">
              <a:bevelT w="88900" h="203200"/>
              <a:bevelB w="165100" h="254000"/>
            </a:sp3d>
          </p:spPr>
          <p:style>
            <a:lnRef idx="0">
              <a:schemeClr val="lt1">
                <a:hueOff val="0"/>
                <a:satOff val="0"/>
                <a:lumOff val="0"/>
                <a:alphaOff val="0"/>
              </a:schemeClr>
            </a:lnRef>
            <a:fillRef idx="1">
              <a:schemeClr val="accent1">
                <a:hueOff val="0"/>
                <a:satOff val="0"/>
                <a:lumOff val="0"/>
                <a:alphaOff val="0"/>
              </a:schemeClr>
            </a:fillRef>
            <a:effectRef idx="2">
              <a:schemeClr val="accent1">
                <a:hueOff val="0"/>
                <a:satOff val="0"/>
                <a:lumOff val="0"/>
                <a:alphaOff val="0"/>
              </a:schemeClr>
            </a:effectRef>
            <a:fontRef idx="minor">
              <a:schemeClr val="lt1"/>
            </a:fontRef>
          </p:style>
          <p:txBody>
            <a:bodyPr/>
            <a:lstStyle/>
            <a:p>
              <a:endParaRPr lang="en-US"/>
            </a:p>
          </p:txBody>
        </p:sp>
        <p:sp>
          <p:nvSpPr>
            <p:cNvPr id="16" name="Rectangle: Rounded Corners 4">
              <a:extLst>
                <a:ext uri="{FF2B5EF4-FFF2-40B4-BE49-F238E27FC236}">
                  <a16:creationId xmlns:a16="http://schemas.microsoft.com/office/drawing/2014/main" id="{52E9ECB7-89A6-21B8-D971-09DED30723FF}"/>
                </a:ext>
              </a:extLst>
            </p:cNvPr>
            <p:cNvSpPr txBox="1"/>
            <p:nvPr/>
          </p:nvSpPr>
          <p:spPr>
            <a:xfrm>
              <a:off x="16783" y="72122"/>
              <a:ext cx="8992591" cy="310226"/>
            </a:xfrm>
            <a:prstGeom prst="rect">
              <a:avLst/>
            </a:prstGeom>
            <a:grpFill/>
            <a:ln>
              <a:solidFill>
                <a:schemeClr val="accent3">
                  <a:lumMod val="75000"/>
                </a:schemeClr>
              </a:solidFill>
            </a:ln>
            <a:sp3d/>
          </p:spPr>
          <p:style>
            <a:lnRef idx="0">
              <a:scrgbClr r="0" g="0" b="0"/>
            </a:lnRef>
            <a:fillRef idx="0">
              <a:scrgbClr r="0" g="0" b="0"/>
            </a:fillRef>
            <a:effectRef idx="0">
              <a:scrgbClr r="0" g="0" b="0"/>
            </a:effectRef>
            <a:fontRef idx="minor">
              <a:schemeClr val="lt1"/>
            </a:fontRef>
          </p:style>
          <p:txBody>
            <a:bodyPr spcFirstLastPara="0" vert="horz" wrap="square" lIns="137160" tIns="137160" rIns="137160" bIns="137160" numCol="1" spcCol="1270" anchor="ctr" anchorCtr="0">
              <a:noAutofit/>
            </a:bodyPr>
            <a:lstStyle/>
            <a:p>
              <a:pPr marL="0" lvl="0" indent="0" algn="l" defTabSz="1600200">
                <a:lnSpc>
                  <a:spcPct val="90000"/>
                </a:lnSpc>
                <a:spcBef>
                  <a:spcPct val="0"/>
                </a:spcBef>
                <a:spcAft>
                  <a:spcPct val="35000"/>
                </a:spcAft>
                <a:buNone/>
              </a:pPr>
              <a:r>
                <a:rPr lang="en-US" sz="3600" b="1" kern="1200" cap="small" dirty="0">
                  <a:solidFill>
                    <a:schemeClr val="bg1"/>
                  </a:solidFill>
                  <a:effectLst>
                    <a:outerShdw blurRad="38100" dist="38100" dir="2700000" algn="tl">
                      <a:srgbClr val="000000">
                        <a:alpha val="43137"/>
                      </a:srgbClr>
                    </a:outerShdw>
                  </a:effectLst>
                  <a:latin typeface="Gotham Medium" panose="02000604030000020004"/>
                </a:rPr>
                <a:t>  Conclusion</a:t>
              </a:r>
              <a:endParaRPr lang="en-US" sz="3600" b="1" kern="1200" cap="small" dirty="0">
                <a:solidFill>
                  <a:schemeClr val="bg1"/>
                </a:solidFill>
                <a:effectLst>
                  <a:outerShdw blurRad="38100" dist="38100" dir="2700000" algn="tl">
                    <a:srgbClr val="000000">
                      <a:alpha val="43137"/>
                    </a:srgbClr>
                  </a:outerShdw>
                </a:effectLst>
                <a:latin typeface="Gotham Medium" panose="02000604030000020004"/>
                <a:ea typeface="Dotum" panose="020B0600000101010101" pitchFamily="34" charset="-127"/>
              </a:endParaRPr>
            </a:p>
          </p:txBody>
        </p:sp>
      </p:grpSp>
      <p:sp>
        <p:nvSpPr>
          <p:cNvPr id="5" name="Footer Placeholder 9">
            <a:extLst>
              <a:ext uri="{FF2B5EF4-FFF2-40B4-BE49-F238E27FC236}">
                <a16:creationId xmlns:a16="http://schemas.microsoft.com/office/drawing/2014/main" id="{85E16FA0-9C9C-EC07-7D05-796CDC145CC7}"/>
              </a:ext>
            </a:extLst>
          </p:cNvPr>
          <p:cNvSpPr txBox="1">
            <a:spLocks/>
          </p:cNvSpPr>
          <p:nvPr/>
        </p:nvSpPr>
        <p:spPr>
          <a:xfrm rot="16200000">
            <a:off x="-857823" y="1132250"/>
            <a:ext cx="2479541" cy="365125"/>
          </a:xfrm>
          <a:prstGeom prst="rect">
            <a:avLst/>
          </a:prstGeom>
          <a:solidFill>
            <a:schemeClr val="accent3">
              <a:lumMod val="75000"/>
            </a:schemeClr>
          </a:solidFill>
          <a:ln w="12700" cap="flat" cmpd="sng" algn="ctr">
            <a:solidFill>
              <a:schemeClr val="accent3">
                <a:lumMod val="75000"/>
              </a:schemeClr>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92500" lnSpcReduction="1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b="1" cap="small" dirty="0">
                <a:effectLst>
                  <a:outerShdw blurRad="38100" dist="38100" dir="2700000" algn="tl">
                    <a:srgbClr val="000000">
                      <a:alpha val="43137"/>
                    </a:srgbClr>
                  </a:outerShdw>
                </a:effectLst>
                <a:latin typeface="Gotham Medium" panose="02000604030000020004"/>
              </a:rPr>
              <a:t>Sacrifices of Praise</a:t>
            </a:r>
          </a:p>
        </p:txBody>
      </p:sp>
      <p:cxnSp>
        <p:nvCxnSpPr>
          <p:cNvPr id="6" name="Straight Connector 5">
            <a:extLst>
              <a:ext uri="{FF2B5EF4-FFF2-40B4-BE49-F238E27FC236}">
                <a16:creationId xmlns:a16="http://schemas.microsoft.com/office/drawing/2014/main" id="{F098000E-F9D4-402F-BC45-FCB8EC6CF441}"/>
              </a:ext>
            </a:extLst>
          </p:cNvPr>
          <p:cNvCxnSpPr>
            <a:cxnSpLocks/>
          </p:cNvCxnSpPr>
          <p:nvPr/>
        </p:nvCxnSpPr>
        <p:spPr>
          <a:xfrm flipV="1">
            <a:off x="368301" y="2658726"/>
            <a:ext cx="0" cy="3405190"/>
          </a:xfrm>
          <a:prstGeom prst="line">
            <a:avLst/>
          </a:prstGeom>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57382C11-1573-4E3C-AF5B-9188DDFAA095}"/>
              </a:ext>
            </a:extLst>
          </p:cNvPr>
          <p:cNvCxnSpPr>
            <a:cxnSpLocks/>
          </p:cNvCxnSpPr>
          <p:nvPr/>
        </p:nvCxnSpPr>
        <p:spPr>
          <a:xfrm>
            <a:off x="868959" y="6051682"/>
            <a:ext cx="10972800" cy="0"/>
          </a:xfrm>
          <a:prstGeom prst="line">
            <a:avLst/>
          </a:prstGeom>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DF1798DA-85BF-4B85-9AA5-90A5B114962F}"/>
              </a:ext>
            </a:extLst>
          </p:cNvPr>
          <p:cNvSpPr txBox="1"/>
          <p:nvPr/>
        </p:nvSpPr>
        <p:spPr>
          <a:xfrm>
            <a:off x="985086" y="1600397"/>
            <a:ext cx="9638677" cy="4310604"/>
          </a:xfrm>
          <a:prstGeom prst="rect">
            <a:avLst/>
          </a:prstGeom>
          <a:solidFill>
            <a:schemeClr val="bg1">
              <a:alpha val="30000"/>
            </a:schemeClr>
          </a:solidFill>
        </p:spPr>
        <p:txBody>
          <a:bodyPr wrap="square">
            <a:spAutoFit/>
          </a:bodyPr>
          <a:lstStyle/>
          <a:p>
            <a:pPr lvl="1">
              <a:lnSpc>
                <a:spcPct val="107000"/>
              </a:lnSpc>
            </a:pPr>
            <a:r>
              <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Christian tradition has produced many different styles of the cross. Each has its own symbolism and meaning. One of these is the Celtic Cross, which tradition says was introduced to the Irish people by Patrick, the fifth-century missionary to Ireland. In its simplest form, the Celtic Cross looks like a standard cross with a circle around its center. The cross represents the sacrifice of Christ. The circle represents eternity. Together, they speak of the perfect, eternal sacrifice of Jesus.</a:t>
            </a:r>
            <a:r>
              <a:rPr lang="en-US" sz="5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lvl="1">
              <a:lnSpc>
                <a:spcPct val="107000"/>
              </a:lnSpc>
            </a:pPr>
            <a:r>
              <a:rPr lang="en-US" sz="5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lvl="1">
              <a:lnSpc>
                <a:spcPct val="107000"/>
              </a:lnSpc>
            </a:pPr>
            <a:r>
              <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The book of Hebrews speaks of things in terms of eternity. As the Celtic Cross symbolizes, Jesus has provided an eternal sacrifice for us. He is our once-for-all-time high priest, without beginning or end. We wait for an eternal city. We have continual, eternal praise to offer to God, glory forever and ever. We have an everlasting covenant, the new covenant promised by the prophet Jeremiah. Why would we relinquish any of these blessings for old, inferior ways of relating to God? Why would trivial issues and distractions sidetrack us? May we continue to offer our praise to the Lord as a pleasing offering to Him. This is sacrifice combined with eternity. </a:t>
            </a:r>
          </a:p>
        </p:txBody>
      </p:sp>
      <p:sp>
        <p:nvSpPr>
          <p:cNvPr id="15" name="TextBox 14">
            <a:extLst>
              <a:ext uri="{FF2B5EF4-FFF2-40B4-BE49-F238E27FC236}">
                <a16:creationId xmlns:a16="http://schemas.microsoft.com/office/drawing/2014/main" id="{6FFF0688-A52B-44BD-8722-3FFA1DCF8CB1}"/>
              </a:ext>
            </a:extLst>
          </p:cNvPr>
          <p:cNvSpPr txBox="1"/>
          <p:nvPr/>
        </p:nvSpPr>
        <p:spPr>
          <a:xfrm>
            <a:off x="868959" y="1130397"/>
            <a:ext cx="6098458" cy="470000"/>
          </a:xfrm>
          <a:prstGeom prst="rect">
            <a:avLst/>
          </a:prstGeom>
          <a:noFill/>
        </p:spPr>
        <p:txBody>
          <a:bodyPr wrap="square">
            <a:spAutoFit/>
          </a:bodyPr>
          <a:lstStyle/>
          <a:p>
            <a:pPr marL="0" marR="0">
              <a:lnSpc>
                <a:spcPct val="107000"/>
              </a:lnSpc>
              <a:spcBef>
                <a:spcPts val="0"/>
              </a:spcBef>
              <a:spcAft>
                <a:spcPts val="0"/>
              </a:spcAft>
            </a:pPr>
            <a:r>
              <a:rPr lang="en-US" sz="2400" b="1" u="sng" cap="small"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Celtic Cross</a:t>
            </a:r>
          </a:p>
        </p:txBody>
      </p:sp>
      <p:sp>
        <p:nvSpPr>
          <p:cNvPr id="17" name="Slide Number Placeholder 5">
            <a:extLst>
              <a:ext uri="{FF2B5EF4-FFF2-40B4-BE49-F238E27FC236}">
                <a16:creationId xmlns:a16="http://schemas.microsoft.com/office/drawing/2014/main" id="{5FF5C727-263A-4623-B964-FF2DDDBD3C94}"/>
              </a:ext>
            </a:extLst>
          </p:cNvPr>
          <p:cNvSpPr txBox="1">
            <a:spLocks/>
          </p:cNvSpPr>
          <p:nvPr/>
        </p:nvSpPr>
        <p:spPr>
          <a:xfrm>
            <a:off x="10623766" y="587616"/>
            <a:ext cx="838199" cy="767687"/>
          </a:xfrm>
          <a:prstGeom prst="rect">
            <a:avLst/>
          </a:prstGeom>
        </p:spPr>
        <p:txBody>
          <a:bodyP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spcAft>
                <a:spcPts val="600"/>
              </a:spcAft>
            </a:pPr>
            <a:fld id="{D8DA9DAA-006C-4F4B-980E-E3DF019B24E2}" type="slidenum">
              <a:rPr lang="en-US" b="1" cap="all" spc="100" smtClean="0">
                <a:effectLst>
                  <a:outerShdw blurRad="38100" dist="38100" dir="2700000" algn="tl">
                    <a:srgbClr val="000000">
                      <a:alpha val="43137"/>
                    </a:srgbClr>
                  </a:outerShdw>
                </a:effectLst>
                <a:latin typeface="Gotham Medium" panose="02000604030000020004"/>
              </a:rPr>
              <a:pPr>
                <a:spcAft>
                  <a:spcPts val="600"/>
                </a:spcAft>
              </a:pPr>
              <a:t>17</a:t>
            </a:fld>
            <a:endParaRPr lang="en-US" b="1" cap="all" spc="100" dirty="0">
              <a:effectLst>
                <a:outerShdw blurRad="38100" dist="38100" dir="2700000" algn="tl">
                  <a:srgbClr val="000000">
                    <a:alpha val="43137"/>
                  </a:srgbClr>
                </a:outerShdw>
              </a:effectLst>
              <a:latin typeface="Gotham Medium" panose="02000604030000020004"/>
            </a:endParaRPr>
          </a:p>
        </p:txBody>
      </p:sp>
    </p:spTree>
    <p:extLst>
      <p:ext uri="{BB962C8B-B14F-4D97-AF65-F5344CB8AC3E}">
        <p14:creationId xmlns:p14="http://schemas.microsoft.com/office/powerpoint/2010/main" val="114551713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8" name="Line 7"/>
          <p:cNvSpPr>
            <a:spLocks noChangeShapeType="1"/>
          </p:cNvSpPr>
          <p:nvPr/>
        </p:nvSpPr>
        <p:spPr bwMode="auto">
          <a:xfrm flipH="1" flipV="1">
            <a:off x="5412606" y="1101032"/>
            <a:ext cx="1503760" cy="1067990"/>
          </a:xfrm>
          <a:prstGeom prst="line">
            <a:avLst/>
          </a:prstGeom>
          <a:noFill/>
          <a:ln w="8533" cap="rnd">
            <a:solidFill>
              <a:srgbClr val="A9A9EF">
                <a:alpha val="45097"/>
              </a:srgbClr>
            </a:solidFill>
            <a:round/>
            <a:headEnd/>
            <a:tailEnd/>
          </a:ln>
          <a:extLst>
            <a:ext uri="{909E8E84-426E-40DD-AFC4-6F175D3DCCD1}">
              <a14:hiddenFill xmlns:a14="http://schemas.microsoft.com/office/drawing/2010/main">
                <a:noFill/>
              </a14:hiddenFill>
            </a:ext>
          </a:extLst>
        </p:spPr>
        <p:txBody>
          <a:bodyPr lIns="36164" tIns="18082" rIns="36164" bIns="18082"/>
          <a:lstStyle/>
          <a:p>
            <a:endParaRPr lang="en-US" b="1">
              <a:latin typeface="Gotham Medium" panose="02000604030000020004"/>
            </a:endParaRPr>
          </a:p>
        </p:txBody>
      </p:sp>
      <p:sp>
        <p:nvSpPr>
          <p:cNvPr id="36869" name="Line 8"/>
          <p:cNvSpPr>
            <a:spLocks noChangeShapeType="1"/>
          </p:cNvSpPr>
          <p:nvPr/>
        </p:nvSpPr>
        <p:spPr bwMode="auto">
          <a:xfrm flipV="1">
            <a:off x="6640177" y="1776795"/>
            <a:ext cx="5138738" cy="3849290"/>
          </a:xfrm>
          <a:prstGeom prst="line">
            <a:avLst/>
          </a:prstGeom>
          <a:noFill/>
          <a:ln w="7111" cap="rnd">
            <a:solidFill>
              <a:srgbClr val="9E9EED">
                <a:alpha val="34901"/>
              </a:srgbClr>
            </a:solidFill>
            <a:round/>
            <a:headEnd/>
            <a:tailEnd/>
          </a:ln>
          <a:extLst>
            <a:ext uri="{909E8E84-426E-40DD-AFC4-6F175D3DCCD1}">
              <a14:hiddenFill xmlns:a14="http://schemas.microsoft.com/office/drawing/2010/main">
                <a:noFill/>
              </a14:hiddenFill>
            </a:ext>
          </a:extLst>
        </p:spPr>
        <p:txBody>
          <a:bodyPr lIns="36164" tIns="18082" rIns="36164" bIns="18082"/>
          <a:lstStyle/>
          <a:p>
            <a:endParaRPr lang="en-US" b="1">
              <a:latin typeface="Gotham Medium" panose="02000604030000020004"/>
            </a:endParaRPr>
          </a:p>
        </p:txBody>
      </p:sp>
      <p:sp>
        <p:nvSpPr>
          <p:cNvPr id="15" name="TextBox 14">
            <a:extLst>
              <a:ext uri="{FF2B5EF4-FFF2-40B4-BE49-F238E27FC236}">
                <a16:creationId xmlns:a16="http://schemas.microsoft.com/office/drawing/2014/main" id="{B378EF2D-0FE3-87DA-93CB-0D4FF316A144}"/>
              </a:ext>
            </a:extLst>
          </p:cNvPr>
          <p:cNvSpPr txBox="1"/>
          <p:nvPr/>
        </p:nvSpPr>
        <p:spPr>
          <a:xfrm>
            <a:off x="684994" y="312817"/>
            <a:ext cx="9756864" cy="584775"/>
          </a:xfrm>
          <a:prstGeom prst="rect">
            <a:avLst/>
          </a:prstGeom>
          <a:solidFill>
            <a:schemeClr val="bg1">
              <a:alpha val="50000"/>
            </a:schemeClr>
          </a:solidFill>
        </p:spPr>
        <p:txBody>
          <a:bodyPr wrap="square">
            <a:spAutoFit/>
          </a:bodyPr>
          <a:lstStyle/>
          <a:p>
            <a:r>
              <a:rPr lang="en-US" sz="3200" b="1" cap="small" dirty="0">
                <a:latin typeface="Gotham Medium" panose="02000604030000020004"/>
                <a:ea typeface="Calibri" panose="020F0502020204030204" pitchFamily="34" charset="0"/>
                <a:cs typeface="Times New Roman" panose="02020603050405020304" pitchFamily="18" charset="0"/>
              </a:rPr>
              <a:t>Life Response:</a:t>
            </a:r>
            <a:endParaRPr lang="en-US" sz="28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p:txBody>
      </p:sp>
      <p:sp>
        <p:nvSpPr>
          <p:cNvPr id="6" name="Rectangle 5">
            <a:extLst>
              <a:ext uri="{FF2B5EF4-FFF2-40B4-BE49-F238E27FC236}">
                <a16:creationId xmlns:a16="http://schemas.microsoft.com/office/drawing/2014/main" id="{82C01810-1B81-4DB7-803B-568937633E50}"/>
              </a:ext>
            </a:extLst>
          </p:cNvPr>
          <p:cNvSpPr/>
          <p:nvPr/>
        </p:nvSpPr>
        <p:spPr>
          <a:xfrm>
            <a:off x="2053391" y="3200370"/>
            <a:ext cx="9222975" cy="2511713"/>
          </a:xfrm>
          <a:prstGeom prst="rect">
            <a:avLst/>
          </a:prstGeom>
          <a:solidFill>
            <a:schemeClr val="bg1">
              <a:alpha val="20000"/>
            </a:schemeClr>
          </a:solidFill>
          <a:ln>
            <a:noFill/>
          </a:ln>
        </p:spPr>
        <p:txBody>
          <a:bodyPr wrap="square">
            <a:spAutoFit/>
          </a:bodyPr>
          <a:lstStyle/>
          <a:p>
            <a:pPr marL="0" marR="0">
              <a:lnSpc>
                <a:spcPct val="107000"/>
              </a:lnSpc>
              <a:spcBef>
                <a:spcPts val="0"/>
              </a:spcBef>
              <a:spcAft>
                <a:spcPts val="0"/>
              </a:spcAft>
            </a:pPr>
            <a:r>
              <a:rPr lang="en-US" sz="2800" b="1" u="sng" cap="small" dirty="0">
                <a:latin typeface="Gotham Medium" panose="02000604030000020004"/>
                <a:ea typeface="Calibri" panose="020F0502020204030204" pitchFamily="34" charset="0"/>
                <a:cs typeface="Times New Roman" panose="02020603050405020304" pitchFamily="18" charset="0"/>
              </a:rPr>
              <a:t>Reminding Ourselves of Christ’s Sacrifice</a:t>
            </a:r>
          </a:p>
          <a:p>
            <a:pPr lvl="1">
              <a:lnSpc>
                <a:spcPct val="107000"/>
              </a:lnSpc>
            </a:pPr>
            <a:r>
              <a:rPr lang="en-US" sz="2400" b="1" dirty="0">
                <a:latin typeface="Gotham Medium" panose="02000604030000020004"/>
                <a:ea typeface="Calibri" panose="020F0502020204030204" pitchFamily="34" charset="0"/>
                <a:cs typeface="Times New Roman" panose="02020603050405020304" pitchFamily="18" charset="0"/>
              </a:rPr>
              <a:t>We have been studying how Jesus’ sacrifice can inspire.  us to offer our own sacrifices. What you are asked to do.  is to keep the gift of Christ before you as you go about.  your week. As you are reminded of God’s love expressed.  through Jesus, you should find yourself encouraged to.  show hospitality and care for those around you.</a:t>
            </a:r>
          </a:p>
        </p:txBody>
      </p:sp>
      <p:sp>
        <p:nvSpPr>
          <p:cNvPr id="12" name="TextBox 11">
            <a:extLst>
              <a:ext uri="{FF2B5EF4-FFF2-40B4-BE49-F238E27FC236}">
                <a16:creationId xmlns:a16="http://schemas.microsoft.com/office/drawing/2014/main" id="{3E001B44-E7BD-77BC-9425-71DDB2C4470E}"/>
              </a:ext>
            </a:extLst>
          </p:cNvPr>
          <p:cNvSpPr txBox="1"/>
          <p:nvPr/>
        </p:nvSpPr>
        <p:spPr>
          <a:xfrm>
            <a:off x="1077001" y="1472075"/>
            <a:ext cx="10199364" cy="1569660"/>
          </a:xfrm>
          <a:prstGeom prst="rect">
            <a:avLst/>
          </a:prstGeom>
          <a:solidFill>
            <a:schemeClr val="bg1">
              <a:alpha val="20000"/>
            </a:schemeClr>
          </a:solidFill>
        </p:spPr>
        <p:txBody>
          <a:bodyPr wrap="square">
            <a:spAutoFit/>
          </a:bodyPr>
          <a:lstStyle/>
          <a:p>
            <a:pPr marL="0" marR="0">
              <a:spcBef>
                <a:spcPts val="0"/>
              </a:spcBef>
              <a:spcAft>
                <a:spcPts val="0"/>
              </a:spcAft>
            </a:pPr>
            <a:r>
              <a:rPr lang="en-US" sz="3200" b="1" dirty="0">
                <a:latin typeface="Gotham Medium" panose="02000604030000020004"/>
                <a:ea typeface="Calibri" panose="020F0502020204030204" pitchFamily="34" charset="0"/>
                <a:cs typeface="Times New Roman" panose="02020603050405020304" pitchFamily="18" charset="0"/>
              </a:rPr>
              <a:t>There are many ways to tell the story of God. But.  in whatever place or ministry that God asks us to.  be, the gift of Christ’s blood should inspire us to.  acts of selfless love. .</a:t>
            </a:r>
          </a:p>
        </p:txBody>
      </p:sp>
      <p:sp>
        <p:nvSpPr>
          <p:cNvPr id="2" name="Footer Placeholder 9">
            <a:extLst>
              <a:ext uri="{FF2B5EF4-FFF2-40B4-BE49-F238E27FC236}">
                <a16:creationId xmlns:a16="http://schemas.microsoft.com/office/drawing/2014/main" id="{EC950801-FEB9-9FC7-93D0-E4F8D6AE0C64}"/>
              </a:ext>
            </a:extLst>
          </p:cNvPr>
          <p:cNvSpPr txBox="1">
            <a:spLocks/>
          </p:cNvSpPr>
          <p:nvPr/>
        </p:nvSpPr>
        <p:spPr>
          <a:xfrm rot="16200000">
            <a:off x="-857823" y="1197997"/>
            <a:ext cx="2479541" cy="365125"/>
          </a:xfrm>
          <a:prstGeom prst="rect">
            <a:avLst/>
          </a:prstGeom>
          <a:solidFill>
            <a:schemeClr val="accent3">
              <a:lumMod val="75000"/>
            </a:schemeClr>
          </a:solidFill>
          <a:ln w="12700" cap="flat" cmpd="sng" algn="ctr">
            <a:solidFill>
              <a:schemeClr val="accent3">
                <a:lumMod val="75000"/>
              </a:schemeClr>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92500" lnSpcReduction="1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b="1" cap="small" dirty="0">
                <a:effectLst>
                  <a:outerShdw blurRad="38100" dist="38100" dir="2700000" algn="tl">
                    <a:srgbClr val="000000">
                      <a:alpha val="43137"/>
                    </a:srgbClr>
                  </a:outerShdw>
                </a:effectLst>
                <a:latin typeface="Gotham Medium" panose="02000604030000020004"/>
              </a:rPr>
              <a:t>Sacrifices of Praise</a:t>
            </a:r>
          </a:p>
        </p:txBody>
      </p:sp>
      <p:cxnSp>
        <p:nvCxnSpPr>
          <p:cNvPr id="14" name="Straight Connector 13">
            <a:extLst>
              <a:ext uri="{FF2B5EF4-FFF2-40B4-BE49-F238E27FC236}">
                <a16:creationId xmlns:a16="http://schemas.microsoft.com/office/drawing/2014/main" id="{B7EDBB6C-AF9A-45C1-8EB8-2BDB4D6AE501}"/>
              </a:ext>
            </a:extLst>
          </p:cNvPr>
          <p:cNvCxnSpPr>
            <a:cxnSpLocks/>
          </p:cNvCxnSpPr>
          <p:nvPr/>
        </p:nvCxnSpPr>
        <p:spPr>
          <a:xfrm>
            <a:off x="716559" y="5995534"/>
            <a:ext cx="10972800" cy="0"/>
          </a:xfrm>
          <a:prstGeom prst="line">
            <a:avLst/>
          </a:prstGeom>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1AD39959-06BC-4F3E-A453-9952A0678947}"/>
              </a:ext>
            </a:extLst>
          </p:cNvPr>
          <p:cNvCxnSpPr>
            <a:cxnSpLocks/>
          </p:cNvCxnSpPr>
          <p:nvPr/>
        </p:nvCxnSpPr>
        <p:spPr>
          <a:xfrm>
            <a:off x="848534" y="1235045"/>
            <a:ext cx="10972800" cy="0"/>
          </a:xfrm>
          <a:prstGeom prst="line">
            <a:avLst/>
          </a:prstGeom>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A809BC5E-454A-4D64-8A80-8487C3E2B2C4}"/>
              </a:ext>
            </a:extLst>
          </p:cNvPr>
          <p:cNvCxnSpPr>
            <a:cxnSpLocks/>
          </p:cNvCxnSpPr>
          <p:nvPr/>
        </p:nvCxnSpPr>
        <p:spPr>
          <a:xfrm flipV="1">
            <a:off x="368301" y="2724473"/>
            <a:ext cx="0" cy="3271061"/>
          </a:xfrm>
          <a:prstGeom prst="line">
            <a:avLst/>
          </a:prstGeom>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18" name="Slide Number Placeholder 5">
            <a:extLst>
              <a:ext uri="{FF2B5EF4-FFF2-40B4-BE49-F238E27FC236}">
                <a16:creationId xmlns:a16="http://schemas.microsoft.com/office/drawing/2014/main" id="{370B83D8-16B9-4C85-B4E6-CCA2BA9E88D8}"/>
              </a:ext>
            </a:extLst>
          </p:cNvPr>
          <p:cNvSpPr txBox="1">
            <a:spLocks/>
          </p:cNvSpPr>
          <p:nvPr/>
        </p:nvSpPr>
        <p:spPr>
          <a:xfrm>
            <a:off x="11222161" y="423333"/>
            <a:ext cx="838199" cy="767687"/>
          </a:xfrm>
          <a:prstGeom prst="rect">
            <a:avLst/>
          </a:prstGeom>
        </p:spPr>
        <p:txBody>
          <a:bodyP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spcAft>
                <a:spcPts val="600"/>
              </a:spcAft>
            </a:pPr>
            <a:fld id="{D8DA9DAA-006C-4F4B-980E-E3DF019B24E2}" type="slidenum">
              <a:rPr lang="en-US" b="1" cap="all" spc="100" smtClean="0">
                <a:solidFill>
                  <a:schemeClr val="bg1"/>
                </a:solidFill>
                <a:effectLst>
                  <a:outerShdw blurRad="38100" dist="38100" dir="2700000" algn="tl">
                    <a:srgbClr val="000000">
                      <a:alpha val="43137"/>
                    </a:srgbClr>
                  </a:outerShdw>
                </a:effectLst>
                <a:latin typeface="Gotham Medium" panose="02000604030000020004"/>
              </a:rPr>
              <a:pPr>
                <a:spcAft>
                  <a:spcPts val="600"/>
                </a:spcAft>
              </a:pPr>
              <a:t>18</a:t>
            </a:fld>
            <a:endParaRPr lang="en-US" b="1" cap="all" spc="100" dirty="0">
              <a:solidFill>
                <a:schemeClr val="bg1"/>
              </a:solidFill>
              <a:effectLst>
                <a:outerShdw blurRad="38100" dist="38100" dir="2700000" algn="tl">
                  <a:srgbClr val="000000">
                    <a:alpha val="43137"/>
                  </a:srgbClr>
                </a:outerShdw>
              </a:effectLst>
              <a:latin typeface="Gotham Medium" panose="02000604030000020004"/>
            </a:endParaRPr>
          </a:p>
        </p:txBody>
      </p:sp>
      <p:sp>
        <p:nvSpPr>
          <p:cNvPr id="4" name="TextBox 3">
            <a:extLst>
              <a:ext uri="{FF2B5EF4-FFF2-40B4-BE49-F238E27FC236}">
                <a16:creationId xmlns:a16="http://schemas.microsoft.com/office/drawing/2014/main" id="{9EB30079-520E-93E2-58D0-F0513139987E}"/>
              </a:ext>
            </a:extLst>
          </p:cNvPr>
          <p:cNvSpPr txBox="1"/>
          <p:nvPr/>
        </p:nvSpPr>
        <p:spPr>
          <a:xfrm>
            <a:off x="3114675" y="420538"/>
            <a:ext cx="7327183" cy="369332"/>
          </a:xfrm>
          <a:prstGeom prst="rect">
            <a:avLst/>
          </a:prstGeom>
          <a:noFill/>
        </p:spPr>
        <p:txBody>
          <a:bodyPr wrap="square">
            <a:spAutoFit/>
          </a:bodyPr>
          <a:lstStyle/>
          <a:p>
            <a:r>
              <a:rPr lang="en-US" sz="18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Calibri" panose="020F0502020204030204" pitchFamily="34" charset="0"/>
              </a:rPr>
              <a:t>Remind ourselves to give a “sacrifice.  of praise” throughout the week. </a:t>
            </a: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7">
            <a:extLst>
              <a:ext uri="{FF2B5EF4-FFF2-40B4-BE49-F238E27FC236}">
                <a16:creationId xmlns:a16="http://schemas.microsoft.com/office/drawing/2014/main" id="{AED00701-B42A-E1E8-42DC-0914BA385DDA}"/>
              </a:ext>
            </a:extLst>
          </p:cNvPr>
          <p:cNvSpPr txBox="1">
            <a:spLocks/>
          </p:cNvSpPr>
          <p:nvPr/>
        </p:nvSpPr>
        <p:spPr>
          <a:xfrm>
            <a:off x="5968666" y="538549"/>
            <a:ext cx="5524500" cy="3437382"/>
          </a:xfrm>
          <a:prstGeom prst="rect">
            <a:avLst/>
          </a:prstGeom>
          <a:ln w="190500">
            <a:noFill/>
          </a:ln>
        </p:spPr>
        <p:txBody>
          <a:bodyPr vert="horz" lIns="91440" tIns="45720" rIns="91440" bIns="45720" rtlCol="0" anchor="ctr">
            <a:normAutofit fontScale="925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42882" lvl="1" indent="-342882" defTabSz="914353">
              <a:spcBef>
                <a:spcPct val="20000"/>
              </a:spcBef>
              <a:buFont typeface="Wingdings 3" charset="2"/>
              <a:buNone/>
            </a:pPr>
            <a:r>
              <a:rPr lang="en-US" sz="2400" i="1" dirty="0">
                <a:ln w="0"/>
                <a:solidFill>
                  <a:schemeClr val="tx1"/>
                </a:solidFill>
                <a:effectLst>
                  <a:outerShdw blurRad="38100" dist="19050" dir="2700000" algn="tl" rotWithShape="0">
                    <a:schemeClr val="dk1">
                      <a:alpha val="40000"/>
                    </a:schemeClr>
                  </a:outerShdw>
                </a:effectLst>
                <a:latin typeface="Arial Black" panose="020B0A04020102020204" pitchFamily="34" charset="0"/>
              </a:rPr>
              <a:t>The Lord bless thee, and keep thee:</a:t>
            </a:r>
          </a:p>
          <a:p>
            <a:pPr marL="342882" lvl="1" indent="-342882" defTabSz="914353">
              <a:spcBef>
                <a:spcPct val="20000"/>
              </a:spcBef>
              <a:buFont typeface="Wingdings 3" charset="2"/>
              <a:buNone/>
            </a:pPr>
            <a:r>
              <a:rPr lang="en-US" sz="2400" i="1" dirty="0">
                <a:ln w="0"/>
                <a:solidFill>
                  <a:schemeClr val="tx1"/>
                </a:solidFill>
                <a:effectLst>
                  <a:outerShdw blurRad="38100" dist="19050" dir="2700000" algn="tl" rotWithShape="0">
                    <a:schemeClr val="dk1">
                      <a:alpha val="40000"/>
                    </a:schemeClr>
                  </a:outerShdw>
                </a:effectLst>
                <a:latin typeface="Arial Black" panose="020B0A04020102020204" pitchFamily="34" charset="0"/>
              </a:rPr>
              <a:t>The Lord make his face shine </a:t>
            </a:r>
            <a:r>
              <a:rPr lang="en-US" sz="2400" b="1" i="1" dirty="0">
                <a:ln w="0"/>
                <a:solidFill>
                  <a:schemeClr val="tx1"/>
                </a:solidFill>
                <a:effectLst>
                  <a:outerShdw blurRad="38100" dist="19050" dir="2700000" algn="tl" rotWithShape="0">
                    <a:schemeClr val="dk1">
                      <a:alpha val="40000"/>
                    </a:schemeClr>
                  </a:outerShdw>
                </a:effectLst>
                <a:latin typeface="Arial Black" panose="020B0A04020102020204" pitchFamily="34" charset="0"/>
              </a:rPr>
              <a:t>upon</a:t>
            </a:r>
            <a:r>
              <a:rPr lang="en-US" sz="2400" i="1" dirty="0">
                <a:ln w="0"/>
                <a:solidFill>
                  <a:schemeClr val="tx1"/>
                </a:solidFill>
                <a:effectLst>
                  <a:outerShdw blurRad="38100" dist="19050" dir="2700000" algn="tl" rotWithShape="0">
                    <a:schemeClr val="dk1">
                      <a:alpha val="40000"/>
                    </a:schemeClr>
                  </a:outerShdw>
                </a:effectLst>
                <a:latin typeface="Arial Black" panose="020B0A04020102020204" pitchFamily="34" charset="0"/>
              </a:rPr>
              <a:t> thee, and be gracious unto thee:</a:t>
            </a:r>
          </a:p>
          <a:p>
            <a:pPr marL="342882" lvl="1" indent="-342882" defTabSz="914353">
              <a:spcBef>
                <a:spcPct val="20000"/>
              </a:spcBef>
              <a:buFont typeface="Wingdings 3" charset="2"/>
              <a:buNone/>
            </a:pPr>
            <a:r>
              <a:rPr lang="en-US" sz="2400" i="1" dirty="0">
                <a:ln w="0"/>
                <a:solidFill>
                  <a:schemeClr val="tx1"/>
                </a:solidFill>
                <a:effectLst>
                  <a:outerShdw blurRad="38100" dist="19050" dir="2700000" algn="tl" rotWithShape="0">
                    <a:schemeClr val="dk1">
                      <a:alpha val="40000"/>
                    </a:schemeClr>
                  </a:outerShdw>
                </a:effectLst>
                <a:latin typeface="Arial Black" panose="020B0A04020102020204" pitchFamily="34" charset="0"/>
              </a:rPr>
              <a:t>The Lord lift up his countenance upon thee and give thee peace.</a:t>
            </a:r>
          </a:p>
          <a:p>
            <a:pPr marL="342882" lvl="1" indent="-342882" defTabSz="914353">
              <a:spcBef>
                <a:spcPct val="20000"/>
              </a:spcBef>
              <a:buFont typeface="Wingdings 3" charset="2"/>
              <a:buNone/>
            </a:pPr>
            <a:r>
              <a:rPr lang="en-US" sz="2400" i="1" dirty="0">
                <a:ln w="0"/>
                <a:solidFill>
                  <a:schemeClr val="tx1"/>
                </a:solidFill>
                <a:effectLst>
                  <a:outerShdw blurRad="38100" dist="19050" dir="2700000" algn="tl" rotWithShape="0">
                    <a:schemeClr val="dk1">
                      <a:alpha val="40000"/>
                    </a:schemeClr>
                  </a:outerShdw>
                </a:effectLst>
                <a:latin typeface="Arial Black" panose="020B0A04020102020204" pitchFamily="34" charset="0"/>
              </a:rPr>
              <a:t>                               </a:t>
            </a:r>
            <a:r>
              <a:rPr lang="en-US" sz="1900" i="1" dirty="0">
                <a:ln w="0"/>
                <a:solidFill>
                  <a:schemeClr val="tx1"/>
                </a:solidFill>
                <a:effectLst>
                  <a:outerShdw blurRad="38100" dist="19050" dir="2700000" algn="tl" rotWithShape="0">
                    <a:schemeClr val="dk1">
                      <a:alpha val="40000"/>
                    </a:schemeClr>
                  </a:outerShdw>
                </a:effectLst>
                <a:latin typeface="Arial Black" panose="020B0A04020102020204" pitchFamily="34" charset="0"/>
              </a:rPr>
              <a:t>- Numbers 6:24-26, </a:t>
            </a:r>
            <a:endParaRPr lang="en-US" sz="2400" i="1" dirty="0">
              <a:ln w="0"/>
              <a:solidFill>
                <a:schemeClr val="tx1"/>
              </a:solidFill>
              <a:effectLst>
                <a:outerShdw blurRad="38100" dist="19050" dir="2700000" algn="tl" rotWithShape="0">
                  <a:schemeClr val="dk1">
                    <a:alpha val="40000"/>
                  </a:schemeClr>
                </a:outerShdw>
              </a:effectLst>
              <a:latin typeface="Arial Black" panose="020B0A04020102020204" pitchFamily="34" charset="0"/>
            </a:endParaRPr>
          </a:p>
        </p:txBody>
      </p:sp>
      <p:sp>
        <p:nvSpPr>
          <p:cNvPr id="5" name="Slide Number Placeholder 5">
            <a:extLst>
              <a:ext uri="{FF2B5EF4-FFF2-40B4-BE49-F238E27FC236}">
                <a16:creationId xmlns:a16="http://schemas.microsoft.com/office/drawing/2014/main" id="{DE3D19D8-FC85-0172-5293-ACD4E794A6C6}"/>
              </a:ext>
            </a:extLst>
          </p:cNvPr>
          <p:cNvSpPr txBox="1">
            <a:spLocks/>
          </p:cNvSpPr>
          <p:nvPr/>
        </p:nvSpPr>
        <p:spPr>
          <a:xfrm>
            <a:off x="10623766" y="587616"/>
            <a:ext cx="838199" cy="767687"/>
          </a:xfrm>
          <a:prstGeom prst="rect">
            <a:avLst/>
          </a:prstGeom>
        </p:spPr>
        <p:txBody>
          <a:bodyP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spcAft>
                <a:spcPts val="600"/>
              </a:spcAft>
            </a:pPr>
            <a:fld id="{D8DA9DAA-006C-4F4B-980E-E3DF019B24E2}" type="slidenum">
              <a:rPr lang="en-US" b="1" cap="all" spc="100" smtClean="0">
                <a:solidFill>
                  <a:schemeClr val="bg1"/>
                </a:solidFill>
                <a:effectLst>
                  <a:outerShdw blurRad="38100" dist="38100" dir="2700000" algn="tl">
                    <a:srgbClr val="000000">
                      <a:alpha val="43137"/>
                    </a:srgbClr>
                  </a:outerShdw>
                </a:effectLst>
                <a:latin typeface="Gotham Medium" panose="02000604030000020004"/>
              </a:rPr>
              <a:pPr>
                <a:spcAft>
                  <a:spcPts val="600"/>
                </a:spcAft>
              </a:pPr>
              <a:t>19</a:t>
            </a:fld>
            <a:endParaRPr lang="en-US" b="1" cap="all" spc="100" dirty="0">
              <a:solidFill>
                <a:schemeClr val="bg1"/>
              </a:solidFill>
              <a:effectLst>
                <a:outerShdw blurRad="38100" dist="38100" dir="2700000" algn="tl">
                  <a:srgbClr val="000000">
                    <a:alpha val="43137"/>
                  </a:srgbClr>
                </a:outerShdw>
              </a:effectLst>
              <a:latin typeface="Gotham Medium" panose="02000604030000020004"/>
            </a:endParaRPr>
          </a:p>
        </p:txBody>
      </p:sp>
      <p:pic>
        <p:nvPicPr>
          <p:cNvPr id="14" name="Picture 13">
            <a:extLst>
              <a:ext uri="{FF2B5EF4-FFF2-40B4-BE49-F238E27FC236}">
                <a16:creationId xmlns:a16="http://schemas.microsoft.com/office/drawing/2014/main" id="{72FA774E-8886-098A-2AFC-149195EF55F2}"/>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99512" y="365332"/>
            <a:ext cx="5769154" cy="3437382"/>
          </a:xfrm>
          <a:prstGeom prst="rect">
            <a:avLst/>
          </a:prstGeom>
          <a:ln>
            <a:noFill/>
          </a:ln>
          <a:effectLst>
            <a:outerShdw blurRad="152400" dist="317500" dir="5400000" sx="90000" sy="-19000" rotWithShape="0">
              <a:prstClr val="black">
                <a:alpha val="15000"/>
              </a:prstClr>
            </a:outerShdw>
            <a:reflection blurRad="6350" stA="50000" endA="295" endPos="92000" dist="101600" dir="5400000" sy="-100000" algn="bl" rotWithShape="0"/>
            <a:softEdge rad="112500"/>
          </a:effectLst>
          <a:scene3d>
            <a:camera prst="orthographicFront">
              <a:rot lat="0" lon="0" rev="0"/>
            </a:camera>
            <a:lightRig rig="balanced" dir="t">
              <a:rot lat="0" lon="0" rev="8700000"/>
            </a:lightRig>
          </a:scene3d>
          <a:sp3d>
            <a:bevelT w="190500" h="38100"/>
          </a:sp3d>
        </p:spPr>
      </p:pic>
      <p:grpSp>
        <p:nvGrpSpPr>
          <p:cNvPr id="15" name="Group 14">
            <a:extLst>
              <a:ext uri="{FF2B5EF4-FFF2-40B4-BE49-F238E27FC236}">
                <a16:creationId xmlns:a16="http://schemas.microsoft.com/office/drawing/2014/main" id="{886F7257-10A1-4EB5-C543-C0C986374183}"/>
              </a:ext>
            </a:extLst>
          </p:cNvPr>
          <p:cNvGrpSpPr/>
          <p:nvPr/>
        </p:nvGrpSpPr>
        <p:grpSpPr>
          <a:xfrm>
            <a:off x="7828428" y="6140618"/>
            <a:ext cx="3633537" cy="620331"/>
            <a:chOff x="2514600" y="5392902"/>
            <a:chExt cx="5048626" cy="1228520"/>
          </a:xfrm>
        </p:grpSpPr>
        <p:grpSp>
          <p:nvGrpSpPr>
            <p:cNvPr id="16" name="Group 15">
              <a:extLst>
                <a:ext uri="{FF2B5EF4-FFF2-40B4-BE49-F238E27FC236}">
                  <a16:creationId xmlns:a16="http://schemas.microsoft.com/office/drawing/2014/main" id="{F379E2EC-E29C-C4F6-08E4-88669965D25D}"/>
                </a:ext>
              </a:extLst>
            </p:cNvPr>
            <p:cNvGrpSpPr/>
            <p:nvPr/>
          </p:nvGrpSpPr>
          <p:grpSpPr>
            <a:xfrm>
              <a:off x="3200400" y="5392902"/>
              <a:ext cx="3659864" cy="966599"/>
              <a:chOff x="3142974" y="5695307"/>
              <a:chExt cx="6718852" cy="2166525"/>
            </a:xfrm>
          </p:grpSpPr>
          <p:sp>
            <p:nvSpPr>
              <p:cNvPr id="18" name="Rectangle: Rounded Corners 17">
                <a:extLst>
                  <a:ext uri="{FF2B5EF4-FFF2-40B4-BE49-F238E27FC236}">
                    <a16:creationId xmlns:a16="http://schemas.microsoft.com/office/drawing/2014/main" id="{C2DE5AF8-5A10-0385-1E4C-65A2F05CBC40}"/>
                  </a:ext>
                </a:extLst>
              </p:cNvPr>
              <p:cNvSpPr/>
              <p:nvPr/>
            </p:nvSpPr>
            <p:spPr>
              <a:xfrm>
                <a:off x="3142974" y="5695307"/>
                <a:ext cx="6718852" cy="2166525"/>
              </a:xfrm>
              <a:prstGeom prst="roundRect">
                <a:avLst/>
              </a:prstGeom>
              <a:blipFill rotWithShape="1">
                <a:blip cstate="print">
                  <a:extLst>
                    <a:ext uri="{28A0092B-C50C-407E-A947-70E740481C1C}">
                      <a14:useLocalDpi xmlns:a14="http://schemas.microsoft.com/office/drawing/2010/main" val="0"/>
                    </a:ext>
                  </a:extLst>
                </a:blip>
                <a:srcRect/>
                <a:tile tx="0" ty="0" sx="100000" sy="100000" flip="none" algn="tl"/>
              </a:blipFill>
              <a:ln w="12700" cap="flat">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defTabSz="321440"/>
                <a:endParaRPr lang="en-US" sz="2200" dirty="0">
                  <a:solidFill>
                    <a:schemeClr val="bg1"/>
                  </a:solidFill>
                  <a:effectLst>
                    <a:outerShdw blurRad="63500" dist="25400" dir="2700000" rotWithShape="0">
                      <a:srgbClr val="000000">
                        <a:alpha val="70000"/>
                      </a:srgbClr>
                    </a:outerShdw>
                  </a:effectLst>
                </a:endParaRPr>
              </a:p>
            </p:txBody>
          </p:sp>
          <p:grpSp>
            <p:nvGrpSpPr>
              <p:cNvPr id="19" name="Group 13">
                <a:extLst>
                  <a:ext uri="{FF2B5EF4-FFF2-40B4-BE49-F238E27FC236}">
                    <a16:creationId xmlns:a16="http://schemas.microsoft.com/office/drawing/2014/main" id="{60D83362-007C-65D5-115C-6B61000BAEC4}"/>
                  </a:ext>
                </a:extLst>
              </p:cNvPr>
              <p:cNvGrpSpPr/>
              <p:nvPr/>
            </p:nvGrpSpPr>
            <p:grpSpPr>
              <a:xfrm>
                <a:off x="3521476" y="6271325"/>
                <a:ext cx="5961849" cy="1014475"/>
                <a:chOff x="3385351" y="6315919"/>
                <a:chExt cx="5961849" cy="1014475"/>
              </a:xfrm>
              <a:scene3d>
                <a:camera prst="orthographicFront">
                  <a:rot lat="0" lon="0" rev="0"/>
                </a:camera>
                <a:lightRig rig="balanced" dir="t">
                  <a:rot lat="0" lon="0" rev="8700000"/>
                </a:lightRig>
              </a:scene3d>
            </p:grpSpPr>
            <p:pic>
              <p:nvPicPr>
                <p:cNvPr id="20" name="Picture 19" descr="A picture containing drawing, room&#10;&#10;Description automatically generated">
                  <a:extLst>
                    <a:ext uri="{FF2B5EF4-FFF2-40B4-BE49-F238E27FC236}">
                      <a16:creationId xmlns:a16="http://schemas.microsoft.com/office/drawing/2014/main" id="{62C8E081-5420-2BDA-5771-8F6D34178C8A}"/>
                    </a:ext>
                  </a:extLst>
                </p:cNvPr>
                <p:cNvPicPr>
                  <a:picLocks noChangeAspect="1"/>
                </p:cNvPicPr>
                <p:nvPr/>
              </p:nvPicPr>
              <p:blipFill>
                <a:blip cstate="print">
                  <a:extLst>
                    <a:ext uri="{28A0092B-C50C-407E-A947-70E740481C1C}">
                      <a14:useLocalDpi xmlns:a14="http://schemas.microsoft.com/office/drawing/2010/main" val="0"/>
                    </a:ext>
                  </a:extLst>
                </a:blip>
                <a:stretch>
                  <a:fillRect/>
                </a:stretch>
              </p:blipFill>
              <p:spPr>
                <a:xfrm>
                  <a:off x="3385351" y="6570342"/>
                  <a:ext cx="2184451" cy="622569"/>
                </a:xfrm>
                <a:prstGeom prst="rect">
                  <a:avLst/>
                </a:prstGeom>
                <a:ln>
                  <a:noFill/>
                </a:ln>
                <a:effectLst>
                  <a:outerShdw blurRad="44450" dist="27940" dir="5400000" algn="ctr">
                    <a:srgbClr val="000000">
                      <a:alpha val="32000"/>
                    </a:srgbClr>
                  </a:outerShdw>
                </a:effectLst>
                <a:sp3d>
                  <a:bevelT w="190500" h="38100"/>
                </a:sp3d>
              </p:spPr>
            </p:pic>
            <p:pic>
              <p:nvPicPr>
                <p:cNvPr id="21" name="Picture 20" descr="A close up of a logo&#10;&#10;Description automatically generated">
                  <a:extLst>
                    <a:ext uri="{FF2B5EF4-FFF2-40B4-BE49-F238E27FC236}">
                      <a16:creationId xmlns:a16="http://schemas.microsoft.com/office/drawing/2014/main" id="{E1E52366-1F26-68BC-2345-15A56F583671}"/>
                    </a:ext>
                  </a:extLst>
                </p:cNvPr>
                <p:cNvPicPr>
                  <a:picLocks noChangeAspect="1"/>
                </p:cNvPicPr>
                <p:nvPr/>
              </p:nvPicPr>
              <p:blipFill>
                <a:blip cstate="print">
                  <a:extLst>
                    <a:ext uri="{28A0092B-C50C-407E-A947-70E740481C1C}">
                      <a14:useLocalDpi xmlns:a14="http://schemas.microsoft.com/office/drawing/2010/main" val="0"/>
                    </a:ext>
                  </a:extLst>
                </a:blip>
                <a:stretch>
                  <a:fillRect/>
                </a:stretch>
              </p:blipFill>
              <p:spPr>
                <a:xfrm>
                  <a:off x="5746205" y="6315919"/>
                  <a:ext cx="1107143" cy="1014475"/>
                </a:xfrm>
                <a:prstGeom prst="rect">
                  <a:avLst/>
                </a:prstGeom>
                <a:ln>
                  <a:noFill/>
                </a:ln>
                <a:effectLst>
                  <a:outerShdw blurRad="44450" dist="27940" dir="5400000" algn="ctr">
                    <a:srgbClr val="000000">
                      <a:alpha val="32000"/>
                    </a:srgbClr>
                  </a:outerShdw>
                </a:effectLst>
                <a:sp3d>
                  <a:bevelT w="190500" h="38100"/>
                </a:sp3d>
              </p:spPr>
            </p:pic>
            <p:pic>
              <p:nvPicPr>
                <p:cNvPr id="22" name="Picture 21">
                  <a:extLst>
                    <a:ext uri="{FF2B5EF4-FFF2-40B4-BE49-F238E27FC236}">
                      <a16:creationId xmlns:a16="http://schemas.microsoft.com/office/drawing/2014/main" id="{CAB8D7ED-31C4-BAD4-D7C7-FC518C9762FD}"/>
                    </a:ext>
                  </a:extLst>
                </p:cNvPr>
                <p:cNvPicPr>
                  <a:picLocks noChangeAspect="1"/>
                </p:cNvPicPr>
                <p:nvPr/>
              </p:nvPicPr>
              <p:blipFill>
                <a:blip cstate="print">
                  <a:extLst>
                    <a:ext uri="{28A0092B-C50C-407E-A947-70E740481C1C}">
                      <a14:useLocalDpi xmlns:a14="http://schemas.microsoft.com/office/drawing/2010/main" val="0"/>
                    </a:ext>
                  </a:extLst>
                </a:blip>
                <a:stretch>
                  <a:fillRect/>
                </a:stretch>
              </p:blipFill>
              <p:spPr>
                <a:xfrm>
                  <a:off x="7162749" y="6605486"/>
                  <a:ext cx="2184451" cy="322374"/>
                </a:xfrm>
                <a:prstGeom prst="rect">
                  <a:avLst/>
                </a:prstGeom>
                <a:ln>
                  <a:noFill/>
                </a:ln>
                <a:effectLst>
                  <a:outerShdw blurRad="44450" dist="27940" dir="5400000" algn="ctr">
                    <a:srgbClr val="000000">
                      <a:alpha val="32000"/>
                    </a:srgbClr>
                  </a:outerShdw>
                </a:effectLst>
                <a:sp3d>
                  <a:bevelT w="190500" h="38100"/>
                </a:sp3d>
              </p:spPr>
            </p:pic>
          </p:grpSp>
        </p:grpSp>
        <p:sp>
          <p:nvSpPr>
            <p:cNvPr id="17" name="Rectangle 16">
              <a:extLst>
                <a:ext uri="{FF2B5EF4-FFF2-40B4-BE49-F238E27FC236}">
                  <a16:creationId xmlns:a16="http://schemas.microsoft.com/office/drawing/2014/main" id="{0B97BC34-B14C-E80E-291B-F0B7B39F89DC}"/>
                </a:ext>
              </a:extLst>
            </p:cNvPr>
            <p:cNvSpPr/>
            <p:nvPr/>
          </p:nvSpPr>
          <p:spPr>
            <a:xfrm>
              <a:off x="2514600" y="6188089"/>
              <a:ext cx="5048626" cy="433333"/>
            </a:xfrm>
            <a:prstGeom prst="rect">
              <a:avLst/>
            </a:prstGeom>
            <a:solidFill>
              <a:schemeClr val="accent3">
                <a:lumMod val="50000"/>
              </a:schemeClr>
            </a:solidFill>
            <a:ln w="25400">
              <a:solidFill>
                <a:schemeClr val="accent3">
                  <a:lumMod val="75000"/>
                </a:schemeClr>
              </a:solidFill>
            </a:ln>
          </p:spPr>
          <p:txBody>
            <a:bodyPr wrap="square" lIns="64291" tIns="32146" rIns="64291" bIns="32146">
              <a:spAutoFit/>
            </a:bodyPr>
            <a:lstStyle/>
            <a:p>
              <a:r>
                <a:rPr lang="en-US" sz="500" b="1" dirty="0">
                  <a:solidFill>
                    <a:schemeClr val="bg1"/>
                  </a:solidFill>
                  <a:latin typeface="Gotham Book"/>
                  <a:cs typeface="Lucida Sans Unicode" panose="020B0602030504020204" pitchFamily="34" charset="0"/>
                </a:rPr>
                <a:t>Material adapted by Stanford W. Bowman Jr. from Echoes® Adult and Bible-in-Life® Adult Summer 2025 quarter with permission, © David C Cook, https://davidccook.org. May not be further reproduced. All rights reserved.</a:t>
              </a:r>
            </a:p>
          </p:txBody>
        </p:sp>
      </p:grpSp>
    </p:spTree>
    <p:extLst>
      <p:ext uri="{BB962C8B-B14F-4D97-AF65-F5344CB8AC3E}">
        <p14:creationId xmlns:p14="http://schemas.microsoft.com/office/powerpoint/2010/main" val="37456542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115FF41-AFA4-4D25-AB42-AB034F4B4FEC}"/>
              </a:ext>
            </a:extLst>
          </p:cNvPr>
          <p:cNvSpPr>
            <a:spLocks noGrp="1"/>
          </p:cNvSpPr>
          <p:nvPr>
            <p:ph type="title"/>
          </p:nvPr>
        </p:nvSpPr>
        <p:spPr>
          <a:xfrm>
            <a:off x="648930" y="629267"/>
            <a:ext cx="9252154" cy="1016654"/>
          </a:xfrm>
        </p:spPr>
        <p:txBody>
          <a:bodyPr vert="horz" lIns="91440" tIns="45720" rIns="91440" bIns="45720" rtlCol="0" anchor="t">
            <a:normAutofit/>
          </a:bodyPr>
          <a:lstStyle/>
          <a:p>
            <a:pPr marL="0" marR="0">
              <a:spcAft>
                <a:spcPts val="0"/>
              </a:spcAft>
            </a:pPr>
            <a:r>
              <a:rPr lang="en-US" sz="4200" b="1" i="0" u="sng" kern="1200" cap="small" dirty="0">
                <a:solidFill>
                  <a:schemeClr val="tx1"/>
                </a:solidFill>
                <a:effectLst>
                  <a:outerShdw blurRad="38100" dist="38100" dir="2700000" algn="tl">
                    <a:srgbClr val="000000">
                      <a:alpha val="43137"/>
                    </a:srgbClr>
                  </a:outerShdw>
                </a:effectLst>
                <a:latin typeface="Gotham Medium" panose="02000604030000020004"/>
              </a:rPr>
              <a:t>Prayer</a:t>
            </a:r>
          </a:p>
        </p:txBody>
      </p:sp>
      <p:sp>
        <p:nvSpPr>
          <p:cNvPr id="4" name="Content Placeholder 3">
            <a:extLst>
              <a:ext uri="{FF2B5EF4-FFF2-40B4-BE49-F238E27FC236}">
                <a16:creationId xmlns:a16="http://schemas.microsoft.com/office/drawing/2014/main" id="{B0881FA9-F3B0-4912-B0E1-352094195C30}"/>
              </a:ext>
            </a:extLst>
          </p:cNvPr>
          <p:cNvSpPr>
            <a:spLocks noGrp="1"/>
          </p:cNvSpPr>
          <p:nvPr>
            <p:ph idx="1"/>
          </p:nvPr>
        </p:nvSpPr>
        <p:spPr>
          <a:xfrm>
            <a:off x="636915" y="1292087"/>
            <a:ext cx="6563031" cy="4373217"/>
          </a:xfrm>
          <a:solidFill>
            <a:schemeClr val="bg1">
              <a:alpha val="2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ormAutofit/>
          </a:bodyPr>
          <a:lstStyle/>
          <a:p>
            <a:pPr marL="0" marR="0"/>
            <a:r>
              <a:rPr lang="en-US" sz="2400" b="1" dirty="0">
                <a:solidFill>
                  <a:schemeClr val="tx1"/>
                </a:solidFill>
                <a:effectLst>
                  <a:outerShdw blurRad="38100" dist="38100" dir="2700000" algn="tl">
                    <a:srgbClr val="000000">
                      <a:alpha val="43137"/>
                    </a:srgbClr>
                  </a:outerShdw>
                </a:effectLst>
                <a:latin typeface="Gotham Medium" panose="02000604030000020004"/>
              </a:rPr>
              <a:t>Lord God, may the fruit of our lips be pleasing to You. May the words of our mouths be praise and recognition of Your glory. May our praise be full of thanksgiving for the sacrifice of Jesus, Your Son, to save us. We pray in His name, Amen. </a:t>
            </a:r>
          </a:p>
          <a:p>
            <a:pPr marL="0" marR="0"/>
            <a:r>
              <a:rPr lang="en-US" sz="1600" b="1" dirty="0">
                <a:solidFill>
                  <a:schemeClr val="tx1"/>
                </a:solidFill>
                <a:effectLst>
                  <a:outerShdw blurRad="38100" dist="38100" dir="2700000" algn="tl">
                    <a:srgbClr val="000000">
                      <a:alpha val="43137"/>
                    </a:srgbClr>
                  </a:outerShdw>
                </a:effectLst>
                <a:latin typeface="Gotham Medium" panose="02000604030000020004"/>
              </a:rPr>
              <a:t> </a:t>
            </a:r>
          </a:p>
          <a:p>
            <a:pPr marL="457200" lvl="3" indent="0">
              <a:buNone/>
            </a:pPr>
            <a:r>
              <a:rPr lang="en-US" sz="2400" b="1" u="sng" dirty="0">
                <a:solidFill>
                  <a:schemeClr val="tx1"/>
                </a:solidFill>
                <a:effectLst>
                  <a:outerShdw blurRad="38100" dist="38100" dir="2700000" algn="tl">
                    <a:srgbClr val="000000">
                      <a:alpha val="43137"/>
                    </a:srgbClr>
                  </a:outerShdw>
                </a:effectLst>
                <a:latin typeface="Gotham Medium" panose="02000604030000020004"/>
              </a:rPr>
              <a:t>Thought to Remember </a:t>
            </a:r>
          </a:p>
          <a:p>
            <a:pPr marL="457200" lvl="3" indent="0">
              <a:buNone/>
            </a:pPr>
            <a:r>
              <a:rPr lang="en-US" sz="2400" b="1" dirty="0">
                <a:solidFill>
                  <a:schemeClr val="tx1"/>
                </a:solidFill>
                <a:effectLst>
                  <a:outerShdw blurRad="38100" dist="38100" dir="2700000" algn="tl">
                    <a:srgbClr val="000000">
                      <a:alpha val="43137"/>
                    </a:srgbClr>
                  </a:outerShdw>
                </a:effectLst>
                <a:latin typeface="Gotham Medium" panose="02000604030000020004"/>
              </a:rPr>
              <a:t>Offer the new covenant sacrifices to Him. </a:t>
            </a:r>
          </a:p>
        </p:txBody>
      </p:sp>
      <p:sp>
        <p:nvSpPr>
          <p:cNvPr id="10" name="Footer Placeholder 9">
            <a:extLst>
              <a:ext uri="{FF2B5EF4-FFF2-40B4-BE49-F238E27FC236}">
                <a16:creationId xmlns:a16="http://schemas.microsoft.com/office/drawing/2014/main" id="{A8C7C3A0-5E78-49C8-B8D4-F3DF62B2BC93}"/>
              </a:ext>
            </a:extLst>
          </p:cNvPr>
          <p:cNvSpPr>
            <a:spLocks noGrp="1"/>
          </p:cNvSpPr>
          <p:nvPr>
            <p:ph type="ftr" sz="quarter" idx="11"/>
          </p:nvPr>
        </p:nvSpPr>
        <p:spPr>
          <a:xfrm>
            <a:off x="636915" y="6096000"/>
            <a:ext cx="3400097" cy="563881"/>
          </a:xfrm>
          <a:gradFill>
            <a:gsLst>
              <a:gs pos="0">
                <a:schemeClr val="bg1">
                  <a:lumMod val="75000"/>
                </a:schemeClr>
              </a:gs>
              <a:gs pos="32000">
                <a:srgbClr val="92D050"/>
              </a:gs>
              <a:gs pos="93000">
                <a:schemeClr val="accent1">
                  <a:lumMod val="45000"/>
                  <a:lumOff val="55000"/>
                </a:schemeClr>
              </a:gs>
            </a:gsLst>
            <a:lin ang="5400000" scaled="1"/>
          </a:gradFill>
          <a:scene3d>
            <a:camera prst="orthographicFront">
              <a:rot lat="0" lon="0" rev="0"/>
            </a:camera>
            <a:lightRig rig="balanced" dir="t">
              <a:rot lat="0" lon="0" rev="8700000"/>
            </a:lightRig>
          </a:scene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b">
            <a:normAutofit fontScale="92500" lnSpcReduction="10000"/>
          </a:bodyPr>
          <a:lstStyle/>
          <a:p>
            <a:pPr algn="ctr" defTabSz="914400">
              <a:spcAft>
                <a:spcPts val="600"/>
              </a:spcAft>
            </a:pPr>
            <a:r>
              <a:rPr lang="en-US" sz="3600" b="1" i="0" kern="1200" cap="small" dirty="0">
                <a:solidFill>
                  <a:schemeClr val="tx1"/>
                </a:solidFill>
                <a:effectLst>
                  <a:outerShdw blurRad="38100" dist="38100" dir="2700000" algn="tl">
                    <a:srgbClr val="000000">
                      <a:alpha val="43137"/>
                    </a:srgbClr>
                  </a:outerShdw>
                </a:effectLst>
                <a:latin typeface="Gotham Medium" panose="02000604030000020004"/>
              </a:rPr>
              <a:t>Sacrifices of Praise</a:t>
            </a:r>
          </a:p>
        </p:txBody>
      </p:sp>
      <p:sp>
        <p:nvSpPr>
          <p:cNvPr id="11" name="Slide Number Placeholder 10">
            <a:extLst>
              <a:ext uri="{FF2B5EF4-FFF2-40B4-BE49-F238E27FC236}">
                <a16:creationId xmlns:a16="http://schemas.microsoft.com/office/drawing/2014/main" id="{56AE2454-CE9A-4A6B-AB5A-349E0D967654}"/>
              </a:ext>
            </a:extLst>
          </p:cNvPr>
          <p:cNvSpPr>
            <a:spLocks noGrp="1"/>
          </p:cNvSpPr>
          <p:nvPr>
            <p:ph type="sldNum" sz="quarter" idx="12"/>
          </p:nvPr>
        </p:nvSpPr>
        <p:spPr>
          <a:xfrm>
            <a:off x="10860258" y="651030"/>
            <a:ext cx="330481" cy="412386"/>
          </a:xfrm>
        </p:spPr>
        <p:txBody>
          <a:bodyPr vert="horz" lIns="91440" tIns="45720" rIns="91440" bIns="45720" rtlCol="0" anchor="b">
            <a:normAutofit/>
          </a:bodyPr>
          <a:lstStyle/>
          <a:p>
            <a:pPr defTabSz="914400">
              <a:spcAft>
                <a:spcPts val="600"/>
              </a:spcAft>
            </a:pPr>
            <a:fld id="{D8DA9DAA-006C-4F4B-980E-E3DF019B24E2}" type="slidenum">
              <a:rPr lang="en-US" sz="1200" b="1">
                <a:solidFill>
                  <a:schemeClr val="tx1"/>
                </a:solidFill>
                <a:effectLst>
                  <a:outerShdw blurRad="38100" dist="38100" dir="2700000" algn="tl">
                    <a:srgbClr val="000000">
                      <a:alpha val="43137"/>
                    </a:srgbClr>
                  </a:outerShdw>
                </a:effectLst>
                <a:latin typeface="Arial Black" panose="020B0A04020102020204" pitchFamily="34" charset="0"/>
              </a:rPr>
              <a:pPr defTabSz="914400">
                <a:spcAft>
                  <a:spcPts val="600"/>
                </a:spcAft>
              </a:pPr>
              <a:t>2</a:t>
            </a:fld>
            <a:endParaRPr lang="en-US" sz="1200" b="1" dirty="0">
              <a:solidFill>
                <a:schemeClr val="tx1"/>
              </a:solidFill>
              <a:effectLst>
                <a:outerShdw blurRad="38100" dist="38100" dir="2700000" algn="tl">
                  <a:srgbClr val="000000">
                    <a:alpha val="43137"/>
                  </a:srgbClr>
                </a:outerShdw>
              </a:effectLst>
              <a:latin typeface="Arial Black" panose="020B0A04020102020204" pitchFamily="34" charset="0"/>
            </a:endParaRPr>
          </a:p>
        </p:txBody>
      </p:sp>
      <p:pic>
        <p:nvPicPr>
          <p:cNvPr id="5" name="Picture 4">
            <a:extLst>
              <a:ext uri="{FF2B5EF4-FFF2-40B4-BE49-F238E27FC236}">
                <a16:creationId xmlns:a16="http://schemas.microsoft.com/office/drawing/2014/main" id="{0A13A8C1-8113-43FA-AADF-5344FFB5E508}"/>
              </a:ext>
            </a:extLst>
          </p:cNvPr>
          <p:cNvPicPr>
            <a:picLocks noChangeAspect="1"/>
          </p:cNvPicPr>
          <p:nvPr/>
        </p:nvPicPr>
        <p:blipFill>
          <a:blip r:embed="rId3">
            <a:extLst>
              <a:ext uri="{28A0092B-C50C-407E-A947-70E740481C1C}">
                <a14:useLocalDpi xmlns:a14="http://schemas.microsoft.com/office/drawing/2010/main" val="0"/>
              </a:ext>
            </a:extLst>
          </a:blip>
          <a:srcRect l="3024" t="17858" r="-805" b="2411"/>
          <a:stretch>
            <a:fillRect/>
          </a:stretch>
        </p:blipFill>
        <p:spPr>
          <a:xfrm>
            <a:off x="7418718" y="-1414733"/>
            <a:ext cx="4537494" cy="7355913"/>
          </a:xfrm>
          <a:prstGeom prst="roundRect">
            <a:avLst>
              <a:gd name="adj" fmla="val 31539"/>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36533491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8" name="Line 7"/>
          <p:cNvSpPr>
            <a:spLocks noChangeShapeType="1"/>
          </p:cNvSpPr>
          <p:nvPr/>
        </p:nvSpPr>
        <p:spPr bwMode="auto">
          <a:xfrm flipH="1" flipV="1">
            <a:off x="-557806" y="2044817"/>
            <a:ext cx="8358188" cy="1067990"/>
          </a:xfrm>
          <a:prstGeom prst="line">
            <a:avLst/>
          </a:prstGeom>
          <a:noFill/>
          <a:ln w="8533" cap="rnd">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noFill/>
              </a14:hiddenFill>
            </a:ext>
          </a:extLst>
        </p:spPr>
        <p:txBody>
          <a:bodyPr lIns="36164" tIns="18082" rIns="36164" bIns="18082"/>
          <a:lstStyle/>
          <a:p>
            <a:endParaRPr lang="en-US" sz="3200" b="1">
              <a:effectLst>
                <a:outerShdw blurRad="38100" dist="38100" dir="2700000" algn="tl">
                  <a:srgbClr val="000000">
                    <a:alpha val="43137"/>
                  </a:srgbClr>
                </a:outerShdw>
              </a:effectLst>
              <a:latin typeface="Gotham Medium" panose="02000604030000020004"/>
            </a:endParaRPr>
          </a:p>
        </p:txBody>
      </p:sp>
      <p:sp>
        <p:nvSpPr>
          <p:cNvPr id="36869" name="Line 8"/>
          <p:cNvSpPr>
            <a:spLocks noChangeShapeType="1"/>
          </p:cNvSpPr>
          <p:nvPr/>
        </p:nvSpPr>
        <p:spPr bwMode="auto">
          <a:xfrm flipV="1">
            <a:off x="3339541" y="1329965"/>
            <a:ext cx="8358188" cy="3849290"/>
          </a:xfrm>
          <a:prstGeom prst="line">
            <a:avLst/>
          </a:prstGeom>
          <a:noFill/>
          <a:ln w="7111" cap="rnd">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noFill/>
              </a14:hiddenFill>
            </a:ext>
          </a:extLst>
        </p:spPr>
        <p:txBody>
          <a:bodyPr lIns="36164" tIns="18082" rIns="36164" bIns="18082"/>
          <a:lstStyle/>
          <a:p>
            <a:endParaRPr lang="en-US" sz="3200" b="1">
              <a:effectLst>
                <a:outerShdw blurRad="38100" dist="38100" dir="2700000" algn="tl">
                  <a:srgbClr val="000000">
                    <a:alpha val="43137"/>
                  </a:srgbClr>
                </a:outerShdw>
              </a:effectLst>
              <a:latin typeface="Gotham Medium" panose="02000604030000020004"/>
            </a:endParaRPr>
          </a:p>
        </p:txBody>
      </p:sp>
      <p:sp>
        <p:nvSpPr>
          <p:cNvPr id="11" name="Line 7">
            <a:extLst>
              <a:ext uri="{FF2B5EF4-FFF2-40B4-BE49-F238E27FC236}">
                <a16:creationId xmlns:a16="http://schemas.microsoft.com/office/drawing/2014/main" id="{137B51C5-058B-48A2-B1E2-E4689C9F6D64}"/>
              </a:ext>
            </a:extLst>
          </p:cNvPr>
          <p:cNvSpPr>
            <a:spLocks noChangeShapeType="1"/>
          </p:cNvSpPr>
          <p:nvPr/>
        </p:nvSpPr>
        <p:spPr bwMode="auto">
          <a:xfrm flipH="1" flipV="1">
            <a:off x="7048503" y="1277544"/>
            <a:ext cx="1503760" cy="1067990"/>
          </a:xfrm>
          <a:prstGeom prst="line">
            <a:avLst/>
          </a:prstGeom>
          <a:noFill/>
          <a:ln w="8533" cap="rnd">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noFill/>
              </a14:hiddenFill>
            </a:ext>
          </a:extLst>
        </p:spPr>
        <p:txBody>
          <a:bodyPr lIns="36164" tIns="18082" rIns="36164" bIns="18082"/>
          <a:lstStyle/>
          <a:p>
            <a:endParaRPr lang="en-US" sz="3200" b="1">
              <a:effectLst>
                <a:outerShdw blurRad="38100" dist="38100" dir="2700000" algn="tl">
                  <a:srgbClr val="000000">
                    <a:alpha val="43137"/>
                  </a:srgbClr>
                </a:outerShdw>
              </a:effectLst>
              <a:latin typeface="Gotham Medium" panose="02000604030000020004"/>
            </a:endParaRPr>
          </a:p>
        </p:txBody>
      </p:sp>
      <p:cxnSp>
        <p:nvCxnSpPr>
          <p:cNvPr id="33" name="Straight Connector 32">
            <a:extLst>
              <a:ext uri="{FF2B5EF4-FFF2-40B4-BE49-F238E27FC236}">
                <a16:creationId xmlns:a16="http://schemas.microsoft.com/office/drawing/2014/main" id="{8FBD9161-33ED-4C7A-9101-A5509CA2C805}"/>
              </a:ext>
            </a:extLst>
          </p:cNvPr>
          <p:cNvCxnSpPr/>
          <p:nvPr/>
        </p:nvCxnSpPr>
        <p:spPr>
          <a:xfrm>
            <a:off x="322726" y="1034124"/>
            <a:ext cx="9966960" cy="0"/>
          </a:xfrm>
          <a:prstGeom prst="line">
            <a:avLst/>
          </a:prstGeom>
          <a:ln w="762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C173528E-EDC8-4FBE-9BE9-878B206B957E}"/>
              </a:ext>
            </a:extLst>
          </p:cNvPr>
          <p:cNvSpPr/>
          <p:nvPr/>
        </p:nvSpPr>
        <p:spPr>
          <a:xfrm>
            <a:off x="783298" y="1050499"/>
            <a:ext cx="11408693" cy="4919937"/>
          </a:xfrm>
          <a:prstGeom prst="rect">
            <a:avLst/>
          </a:prstGeom>
          <a:solidFill>
            <a:schemeClr val="accent2">
              <a:lumMod val="20000"/>
              <a:lumOff val="80000"/>
            </a:schemeClr>
          </a:solidFill>
          <a:ln w="539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marL="0" marR="0">
              <a:lnSpc>
                <a:spcPct val="107000"/>
              </a:lnSpc>
              <a:spcBef>
                <a:spcPts val="0"/>
              </a:spcBef>
              <a:spcAft>
                <a:spcPts val="0"/>
              </a:spcAft>
            </a:pPr>
            <a:r>
              <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4. What “strange teachings” (v. 9) were early.  Christians tempted to follow?</a:t>
            </a:r>
          </a:p>
          <a:p>
            <a:pPr marL="0" marR="0">
              <a:lnSpc>
                <a:spcPct val="107000"/>
              </a:lnSpc>
              <a:spcBef>
                <a:spcPts val="0"/>
              </a:spcBef>
              <a:spcAft>
                <a:spcPts val="0"/>
              </a:spcAft>
            </a:pPr>
            <a:r>
              <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endPar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a:lnSpc>
                <a:spcPct val="107000"/>
              </a:lnSpc>
            </a:pPr>
            <a:endPar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a:lnSpc>
                <a:spcPct val="107000"/>
              </a:lnSpc>
            </a:pPr>
            <a:r>
              <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5. Why is it significant that Jesus was crucified outside.  the city of Jerusalem?</a:t>
            </a:r>
          </a:p>
          <a:p>
            <a:pPr marL="0" marR="0">
              <a:lnSpc>
                <a:spcPct val="107000"/>
              </a:lnSpc>
              <a:spcBef>
                <a:spcPts val="0"/>
              </a:spcBef>
              <a:spcAft>
                <a:spcPts val="0"/>
              </a:spcAft>
            </a:pPr>
            <a:endPar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US" sz="6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US" sz="6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US" sz="6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US" sz="6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US" sz="6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US" sz="6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US" sz="6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6. What can believers who suffer anticipate in the future?</a:t>
            </a:r>
          </a:p>
          <a:p>
            <a:pPr marL="0" marR="0">
              <a:lnSpc>
                <a:spcPct val="107000"/>
              </a:lnSpc>
              <a:spcBef>
                <a:spcPts val="0"/>
              </a:spcBef>
              <a:spcAft>
                <a:spcPts val="0"/>
              </a:spcAft>
            </a:pPr>
            <a:endPar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a:lnSpc>
                <a:spcPct val="107000"/>
              </a:lnSpc>
            </a:pPr>
            <a:endPar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p:txBody>
      </p:sp>
      <p:sp>
        <p:nvSpPr>
          <p:cNvPr id="23" name="Title 2">
            <a:extLst>
              <a:ext uri="{FF2B5EF4-FFF2-40B4-BE49-F238E27FC236}">
                <a16:creationId xmlns:a16="http://schemas.microsoft.com/office/drawing/2014/main" id="{4AE1B342-E6EE-45AE-83D4-7797DFEF110B}"/>
              </a:ext>
            </a:extLst>
          </p:cNvPr>
          <p:cNvSpPr txBox="1">
            <a:spLocks/>
          </p:cNvSpPr>
          <p:nvPr/>
        </p:nvSpPr>
        <p:spPr>
          <a:xfrm>
            <a:off x="7433187" y="212042"/>
            <a:ext cx="2856499" cy="544824"/>
          </a:xfrm>
          <a:prstGeom prst="rect">
            <a:avLst/>
          </a:prstGeom>
          <a:solidFill>
            <a:schemeClr val="accent3">
              <a:lumMod val="75000"/>
            </a:schemeClr>
          </a:solidFill>
          <a:ln w="12700">
            <a:solidFill>
              <a:schemeClr val="accent3">
                <a:lumMod val="75000"/>
              </a:schemeClr>
            </a:solid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9" tIns="35719" rIns="35719" bIns="35719" rtlCol="0" anchor="ctr">
            <a:normAutofit fontScale="85000" lnSpcReduction="10000"/>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marL="0" marR="0">
              <a:lnSpc>
                <a:spcPct val="107000"/>
              </a:lnSpc>
              <a:spcBef>
                <a:spcPts val="0"/>
              </a:spcBef>
              <a:spcAft>
                <a:spcPts val="0"/>
              </a:spcAft>
            </a:pPr>
            <a:r>
              <a:rPr lang="en-US" sz="2400" b="1" dirty="0">
                <a:effectLst/>
                <a:latin typeface="Calibri" panose="020F0502020204030204" pitchFamily="34" charset="0"/>
                <a:ea typeface="Calibri" panose="020F0502020204030204" pitchFamily="34" charset="0"/>
                <a:cs typeface="Calibri" panose="020F0502020204030204" pitchFamily="34" charset="0"/>
              </a:rPr>
              <a:t>JESUS’ SACRIFICE FOR US</a:t>
            </a:r>
          </a:p>
        </p:txBody>
      </p:sp>
      <p:sp>
        <p:nvSpPr>
          <p:cNvPr id="21" name="Rectangle 20">
            <a:extLst>
              <a:ext uri="{FF2B5EF4-FFF2-40B4-BE49-F238E27FC236}">
                <a16:creationId xmlns:a16="http://schemas.microsoft.com/office/drawing/2014/main" id="{D5CA7739-1376-4613-8ADE-73CDD8360891}"/>
              </a:ext>
            </a:extLst>
          </p:cNvPr>
          <p:cNvSpPr/>
          <p:nvPr/>
        </p:nvSpPr>
        <p:spPr>
          <a:xfrm>
            <a:off x="1223466" y="1419660"/>
            <a:ext cx="10607040" cy="871008"/>
          </a:xfrm>
          <a:prstGeom prst="rect">
            <a:avLst/>
          </a:prstGeom>
          <a:solidFill>
            <a:schemeClr val="accent3">
              <a:lumMod val="75000"/>
            </a:schemeClr>
          </a:solidFill>
          <a:ln w="12700">
            <a:solidFill>
              <a:schemeClr val="accent3">
                <a:lumMod val="75000"/>
              </a:schemeClr>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nSpc>
                <a:spcPct val="107000"/>
              </a:lnSpc>
            </a:pPr>
            <a:r>
              <a:rPr lang="en-US" sz="1600" b="1"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Many early Christians—Jews and Gentiles—  were interested in ritual observances of the Old Testament. Early Christians might think they.  should restrict themselves from eating certain.  foods (perhaps in imitation of the diet of priests). But the author of Hebrews wants everyone to see that former rituals of daily sacrifice are inferior to the sacrifice of Jesus. </a:t>
            </a:r>
          </a:p>
        </p:txBody>
      </p:sp>
      <p:sp>
        <p:nvSpPr>
          <p:cNvPr id="18" name="Title 2">
            <a:extLst>
              <a:ext uri="{FF2B5EF4-FFF2-40B4-BE49-F238E27FC236}">
                <a16:creationId xmlns:a16="http://schemas.microsoft.com/office/drawing/2014/main" id="{8D284436-DACD-56FE-3A1E-471E5FEDF884}"/>
              </a:ext>
            </a:extLst>
          </p:cNvPr>
          <p:cNvSpPr txBox="1">
            <a:spLocks/>
          </p:cNvSpPr>
          <p:nvPr/>
        </p:nvSpPr>
        <p:spPr>
          <a:xfrm>
            <a:off x="949105" y="17151"/>
            <a:ext cx="5044089" cy="850074"/>
          </a:xfrm>
          <a:prstGeom prst="rect">
            <a:avLst/>
          </a:prstGeom>
          <a:noFill/>
          <a:ln w="12700">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rtlCol="0" anchor="ctr">
            <a:normAutofit fontScale="92500"/>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algn="l"/>
            <a:r>
              <a:rPr lang="en-US" sz="4400" b="1" dirty="0">
                <a:solidFill>
                  <a:schemeClr val="tx1"/>
                </a:solidFill>
                <a:effectLst>
                  <a:outerShdw blurRad="38100" dist="38100" dir="2700000" algn="tl">
                    <a:srgbClr val="000000">
                      <a:alpha val="43137"/>
                    </a:srgbClr>
                  </a:outerShdw>
                </a:effectLst>
                <a:latin typeface="Gotham Medium" panose="02000604030000020004"/>
              </a:rPr>
              <a:t>QUESTION &amp; ANSWER</a:t>
            </a:r>
            <a:endParaRPr lang="en-US" sz="3600" b="1" dirty="0">
              <a:solidFill>
                <a:schemeClr val="tx1"/>
              </a:solidFill>
              <a:effectLst>
                <a:outerShdw blurRad="38100" dist="38100" dir="2700000" algn="tl">
                  <a:srgbClr val="000000">
                    <a:alpha val="43137"/>
                  </a:srgbClr>
                </a:outerShdw>
              </a:effectLst>
              <a:latin typeface="Gotham Medium" panose="02000604030000020004"/>
            </a:endParaRPr>
          </a:p>
        </p:txBody>
      </p:sp>
      <p:sp>
        <p:nvSpPr>
          <p:cNvPr id="5" name="Footer Placeholder 9">
            <a:extLst>
              <a:ext uri="{FF2B5EF4-FFF2-40B4-BE49-F238E27FC236}">
                <a16:creationId xmlns:a16="http://schemas.microsoft.com/office/drawing/2014/main" id="{A1EEE892-ADC6-47E7-0D57-2605C27E8EAE}"/>
              </a:ext>
            </a:extLst>
          </p:cNvPr>
          <p:cNvSpPr txBox="1">
            <a:spLocks/>
          </p:cNvSpPr>
          <p:nvPr/>
        </p:nvSpPr>
        <p:spPr>
          <a:xfrm rot="16200000">
            <a:off x="-857823" y="1197997"/>
            <a:ext cx="2479541" cy="365125"/>
          </a:xfrm>
          <a:prstGeom prst="rect">
            <a:avLst/>
          </a:prstGeom>
          <a:solidFill>
            <a:schemeClr val="accent3">
              <a:lumMod val="75000"/>
            </a:schemeClr>
          </a:solidFill>
          <a:ln w="12700" cap="flat" cmpd="sng" algn="ctr">
            <a:solidFill>
              <a:schemeClr val="accent3">
                <a:lumMod val="75000"/>
              </a:schemeClr>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92500" lnSpcReduction="1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b="1" cap="small" dirty="0">
                <a:effectLst>
                  <a:outerShdw blurRad="38100" dist="38100" dir="2700000" algn="tl">
                    <a:srgbClr val="000000">
                      <a:alpha val="43137"/>
                    </a:srgbClr>
                  </a:outerShdw>
                </a:effectLst>
                <a:latin typeface="Gotham Medium" panose="02000604030000020004"/>
              </a:rPr>
              <a:t>Sacrifices of Praise</a:t>
            </a:r>
          </a:p>
        </p:txBody>
      </p:sp>
      <p:cxnSp>
        <p:nvCxnSpPr>
          <p:cNvPr id="13" name="Straight Connector 12">
            <a:extLst>
              <a:ext uri="{FF2B5EF4-FFF2-40B4-BE49-F238E27FC236}">
                <a16:creationId xmlns:a16="http://schemas.microsoft.com/office/drawing/2014/main" id="{5EB81FC9-034E-4D33-9DF6-859A895411A3}"/>
              </a:ext>
            </a:extLst>
          </p:cNvPr>
          <p:cNvCxnSpPr>
            <a:cxnSpLocks/>
          </p:cNvCxnSpPr>
          <p:nvPr/>
        </p:nvCxnSpPr>
        <p:spPr>
          <a:xfrm flipH="1" flipV="1">
            <a:off x="368301" y="2724473"/>
            <a:ext cx="13646" cy="3432481"/>
          </a:xfrm>
          <a:prstGeom prst="line">
            <a:avLst/>
          </a:prstGeom>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DE3E155D-39F2-490F-8BE8-BE7CABF8C47E}"/>
              </a:ext>
            </a:extLst>
          </p:cNvPr>
          <p:cNvCxnSpPr>
            <a:cxnSpLocks/>
          </p:cNvCxnSpPr>
          <p:nvPr/>
        </p:nvCxnSpPr>
        <p:spPr>
          <a:xfrm>
            <a:off x="868959" y="6156954"/>
            <a:ext cx="10972800" cy="0"/>
          </a:xfrm>
          <a:prstGeom prst="line">
            <a:avLst/>
          </a:prstGeom>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99BCCC14-0342-4F10-8F04-0DEC5C57B218}"/>
              </a:ext>
            </a:extLst>
          </p:cNvPr>
          <p:cNvCxnSpPr>
            <a:cxnSpLocks/>
          </p:cNvCxnSpPr>
          <p:nvPr/>
        </p:nvCxnSpPr>
        <p:spPr>
          <a:xfrm>
            <a:off x="814818" y="920556"/>
            <a:ext cx="10972800" cy="0"/>
          </a:xfrm>
          <a:prstGeom prst="line">
            <a:avLst/>
          </a:prstGeom>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16" name="Slide Number Placeholder 5">
            <a:extLst>
              <a:ext uri="{FF2B5EF4-FFF2-40B4-BE49-F238E27FC236}">
                <a16:creationId xmlns:a16="http://schemas.microsoft.com/office/drawing/2014/main" id="{4FF8BDE4-445E-40E9-8ED3-9E04A0DA59E4}"/>
              </a:ext>
            </a:extLst>
          </p:cNvPr>
          <p:cNvSpPr txBox="1">
            <a:spLocks/>
          </p:cNvSpPr>
          <p:nvPr/>
        </p:nvSpPr>
        <p:spPr>
          <a:xfrm>
            <a:off x="10859530" y="338639"/>
            <a:ext cx="838199" cy="767687"/>
          </a:xfrm>
          <a:prstGeom prst="rect">
            <a:avLst/>
          </a:prstGeom>
        </p:spPr>
        <p:txBody>
          <a:bodyP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spcAft>
                <a:spcPts val="600"/>
              </a:spcAft>
            </a:pPr>
            <a:fld id="{D8DA9DAA-006C-4F4B-980E-E3DF019B24E2}" type="slidenum">
              <a:rPr lang="en-US" sz="2000" b="1" cap="all" spc="100" smtClean="0">
                <a:effectLst>
                  <a:outerShdw blurRad="38100" dist="38100" dir="2700000" algn="tl">
                    <a:srgbClr val="000000">
                      <a:alpha val="43137"/>
                    </a:srgbClr>
                  </a:outerShdw>
                </a:effectLst>
                <a:latin typeface="Gotham Medium" panose="02000604030000020004"/>
              </a:rPr>
              <a:pPr>
                <a:spcAft>
                  <a:spcPts val="600"/>
                </a:spcAft>
              </a:pPr>
              <a:t>20</a:t>
            </a:fld>
            <a:endParaRPr lang="en-US" b="1" cap="all" spc="100" dirty="0">
              <a:effectLst>
                <a:outerShdw blurRad="38100" dist="38100" dir="2700000" algn="tl">
                  <a:srgbClr val="000000">
                    <a:alpha val="43137"/>
                  </a:srgbClr>
                </a:outerShdw>
              </a:effectLst>
              <a:latin typeface="Gotham Medium" panose="02000604030000020004"/>
            </a:endParaRPr>
          </a:p>
        </p:txBody>
      </p:sp>
      <p:sp>
        <p:nvSpPr>
          <p:cNvPr id="17" name="Rectangle 16">
            <a:extLst>
              <a:ext uri="{FF2B5EF4-FFF2-40B4-BE49-F238E27FC236}">
                <a16:creationId xmlns:a16="http://schemas.microsoft.com/office/drawing/2014/main" id="{14AC41A1-33C5-4C7C-B422-50039177CC54}"/>
              </a:ext>
            </a:extLst>
          </p:cNvPr>
          <p:cNvSpPr/>
          <p:nvPr/>
        </p:nvSpPr>
        <p:spPr>
          <a:xfrm>
            <a:off x="1223466" y="2972202"/>
            <a:ext cx="10607040" cy="871008"/>
          </a:xfrm>
          <a:prstGeom prst="rect">
            <a:avLst/>
          </a:prstGeom>
          <a:solidFill>
            <a:schemeClr val="accent3">
              <a:lumMod val="75000"/>
            </a:schemeClr>
          </a:solidFill>
          <a:ln w="12700">
            <a:solidFill>
              <a:schemeClr val="accent3">
                <a:lumMod val="75000"/>
              </a:schemeClr>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nSpc>
                <a:spcPct val="107000"/>
              </a:lnSpc>
            </a:pPr>
            <a:r>
              <a:rPr lang="en-US" sz="1600" b="1"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The bodies of the animals sacrificed.  on the Day of Atonement were taken.  outside the city to be burned. They were.  associated with sin. Hebrews connects this past.  tradition to the death of Jesus, who was crucified.  outside the city. Jesus also took our sins on.  Himself, and He was willing to face rejection from.  the religious establishment. </a:t>
            </a:r>
          </a:p>
        </p:txBody>
      </p:sp>
      <p:sp>
        <p:nvSpPr>
          <p:cNvPr id="19" name="Rectangle 18">
            <a:extLst>
              <a:ext uri="{FF2B5EF4-FFF2-40B4-BE49-F238E27FC236}">
                <a16:creationId xmlns:a16="http://schemas.microsoft.com/office/drawing/2014/main" id="{A4790069-3926-4E2F-88BC-83AD742323DE}"/>
              </a:ext>
            </a:extLst>
          </p:cNvPr>
          <p:cNvSpPr/>
          <p:nvPr/>
        </p:nvSpPr>
        <p:spPr>
          <a:xfrm>
            <a:off x="1223466" y="4626910"/>
            <a:ext cx="10607040" cy="871008"/>
          </a:xfrm>
          <a:prstGeom prst="rect">
            <a:avLst/>
          </a:prstGeom>
          <a:solidFill>
            <a:schemeClr val="accent3">
              <a:lumMod val="75000"/>
            </a:schemeClr>
          </a:solidFill>
          <a:ln w="12700">
            <a:solidFill>
              <a:schemeClr val="accent1">
                <a:lumMod val="75000"/>
              </a:schemeClr>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nSpc>
                <a:spcPct val="107000"/>
              </a:lnSpc>
            </a:pPr>
            <a:r>
              <a:rPr lang="en-US" sz="1600" b="1"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They look forward to a “city to come,” the.  eternal city of God’s presence. That is why they.  can endure suffering, like Jesus. When believers.  endure trials, they know that they are suffering.  with Jesus, witnessing the kind of disgrace that.  Jesus received. </a:t>
            </a:r>
          </a:p>
        </p:txBody>
      </p:sp>
    </p:spTree>
    <p:extLst>
      <p:ext uri="{BB962C8B-B14F-4D97-AF65-F5344CB8AC3E}">
        <p14:creationId xmlns:p14="http://schemas.microsoft.com/office/powerpoint/2010/main" val="216429155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10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left)">
                                      <p:cBhvr>
                                        <p:cTn id="12" dur="10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wipe(left)">
                                      <p:cBhvr>
                                        <p:cTn id="17"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17" grpId="0" animBg="1"/>
      <p:bldP spid="1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5BA0E3-ED44-B9F4-63AF-1D55E615F3D9}"/>
            </a:ext>
          </a:extLst>
        </p:cNvPr>
        <p:cNvGrpSpPr/>
        <p:nvPr/>
      </p:nvGrpSpPr>
      <p:grpSpPr>
        <a:xfrm>
          <a:off x="0" y="0"/>
          <a:ext cx="0" cy="0"/>
          <a:chOff x="0" y="0"/>
          <a:chExt cx="0" cy="0"/>
        </a:xfrm>
      </p:grpSpPr>
      <p:sp>
        <p:nvSpPr>
          <p:cNvPr id="36868" name="Line 7">
            <a:extLst>
              <a:ext uri="{FF2B5EF4-FFF2-40B4-BE49-F238E27FC236}">
                <a16:creationId xmlns:a16="http://schemas.microsoft.com/office/drawing/2014/main" id="{2A3471F4-CE5D-28C5-00C3-DF4B8A57A7B6}"/>
              </a:ext>
            </a:extLst>
          </p:cNvPr>
          <p:cNvSpPr>
            <a:spLocks noChangeShapeType="1"/>
          </p:cNvSpPr>
          <p:nvPr/>
        </p:nvSpPr>
        <p:spPr bwMode="auto">
          <a:xfrm flipH="1" flipV="1">
            <a:off x="-557806" y="2044817"/>
            <a:ext cx="8358188" cy="1067990"/>
          </a:xfrm>
          <a:prstGeom prst="line">
            <a:avLst/>
          </a:prstGeom>
          <a:noFill/>
          <a:ln w="8533" cap="rnd">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noFill/>
              </a14:hiddenFill>
            </a:ext>
          </a:extLst>
        </p:spPr>
        <p:txBody>
          <a:bodyPr lIns="36164" tIns="18082" rIns="36164" bIns="18082"/>
          <a:lstStyle/>
          <a:p>
            <a:endParaRPr lang="en-US" sz="3200" b="1">
              <a:effectLst>
                <a:outerShdw blurRad="38100" dist="38100" dir="2700000" algn="tl">
                  <a:srgbClr val="000000">
                    <a:alpha val="43137"/>
                  </a:srgbClr>
                </a:outerShdw>
              </a:effectLst>
              <a:latin typeface="Gotham Medium" panose="02000604030000020004"/>
            </a:endParaRPr>
          </a:p>
        </p:txBody>
      </p:sp>
      <p:sp>
        <p:nvSpPr>
          <p:cNvPr id="36869" name="Line 8">
            <a:extLst>
              <a:ext uri="{FF2B5EF4-FFF2-40B4-BE49-F238E27FC236}">
                <a16:creationId xmlns:a16="http://schemas.microsoft.com/office/drawing/2014/main" id="{CB05C6C2-C479-AF8A-F206-5D97888B79CA}"/>
              </a:ext>
            </a:extLst>
          </p:cNvPr>
          <p:cNvSpPr>
            <a:spLocks noChangeShapeType="1"/>
          </p:cNvSpPr>
          <p:nvPr/>
        </p:nvSpPr>
        <p:spPr bwMode="auto">
          <a:xfrm flipV="1">
            <a:off x="3339541" y="1329965"/>
            <a:ext cx="8358188" cy="3849290"/>
          </a:xfrm>
          <a:prstGeom prst="line">
            <a:avLst/>
          </a:prstGeom>
          <a:noFill/>
          <a:ln w="7111" cap="rnd">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noFill/>
              </a14:hiddenFill>
            </a:ext>
          </a:extLst>
        </p:spPr>
        <p:txBody>
          <a:bodyPr lIns="36164" tIns="18082" rIns="36164" bIns="18082"/>
          <a:lstStyle/>
          <a:p>
            <a:endParaRPr lang="en-US" sz="3200" b="1">
              <a:effectLst>
                <a:outerShdw blurRad="38100" dist="38100" dir="2700000" algn="tl">
                  <a:srgbClr val="000000">
                    <a:alpha val="43137"/>
                  </a:srgbClr>
                </a:outerShdw>
              </a:effectLst>
              <a:latin typeface="Gotham Medium" panose="02000604030000020004"/>
            </a:endParaRPr>
          </a:p>
        </p:txBody>
      </p:sp>
      <p:sp>
        <p:nvSpPr>
          <p:cNvPr id="11" name="Line 7">
            <a:extLst>
              <a:ext uri="{FF2B5EF4-FFF2-40B4-BE49-F238E27FC236}">
                <a16:creationId xmlns:a16="http://schemas.microsoft.com/office/drawing/2014/main" id="{E760EB65-17D6-E25F-D85F-F41C2D6DD32D}"/>
              </a:ext>
            </a:extLst>
          </p:cNvPr>
          <p:cNvSpPr>
            <a:spLocks noChangeShapeType="1"/>
          </p:cNvSpPr>
          <p:nvPr/>
        </p:nvSpPr>
        <p:spPr bwMode="auto">
          <a:xfrm flipH="1" flipV="1">
            <a:off x="7048503" y="1277544"/>
            <a:ext cx="1503760" cy="1067990"/>
          </a:xfrm>
          <a:prstGeom prst="line">
            <a:avLst/>
          </a:prstGeom>
          <a:noFill/>
          <a:ln w="8533" cap="rnd">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noFill/>
              </a14:hiddenFill>
            </a:ext>
          </a:extLst>
        </p:spPr>
        <p:txBody>
          <a:bodyPr lIns="36164" tIns="18082" rIns="36164" bIns="18082"/>
          <a:lstStyle/>
          <a:p>
            <a:endParaRPr lang="en-US" sz="3200" b="1">
              <a:effectLst>
                <a:outerShdw blurRad="38100" dist="38100" dir="2700000" algn="tl">
                  <a:srgbClr val="000000">
                    <a:alpha val="43137"/>
                  </a:srgbClr>
                </a:outerShdw>
              </a:effectLst>
              <a:latin typeface="Gotham Medium" panose="02000604030000020004"/>
            </a:endParaRPr>
          </a:p>
        </p:txBody>
      </p:sp>
      <p:cxnSp>
        <p:nvCxnSpPr>
          <p:cNvPr id="33" name="Straight Connector 32">
            <a:extLst>
              <a:ext uri="{FF2B5EF4-FFF2-40B4-BE49-F238E27FC236}">
                <a16:creationId xmlns:a16="http://schemas.microsoft.com/office/drawing/2014/main" id="{32AAA254-F10C-4C38-3726-3017EA5E0405}"/>
              </a:ext>
            </a:extLst>
          </p:cNvPr>
          <p:cNvCxnSpPr/>
          <p:nvPr/>
        </p:nvCxnSpPr>
        <p:spPr>
          <a:xfrm>
            <a:off x="322726" y="1034124"/>
            <a:ext cx="9966960" cy="0"/>
          </a:xfrm>
          <a:prstGeom prst="line">
            <a:avLst/>
          </a:prstGeom>
          <a:ln w="762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8F97D678-E439-13F4-0590-306BA88C3970}"/>
              </a:ext>
            </a:extLst>
          </p:cNvPr>
          <p:cNvSpPr/>
          <p:nvPr/>
        </p:nvSpPr>
        <p:spPr>
          <a:xfrm>
            <a:off x="783298" y="1050499"/>
            <a:ext cx="11408693" cy="4426020"/>
          </a:xfrm>
          <a:prstGeom prst="rect">
            <a:avLst/>
          </a:prstGeom>
          <a:solidFill>
            <a:schemeClr val="accent2">
              <a:lumMod val="20000"/>
              <a:lumOff val="80000"/>
            </a:schemeClr>
          </a:solidFill>
          <a:ln w="539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marL="0" marR="0">
              <a:lnSpc>
                <a:spcPct val="107000"/>
              </a:lnSpc>
              <a:spcBef>
                <a:spcPts val="0"/>
              </a:spcBef>
              <a:spcAft>
                <a:spcPts val="0"/>
              </a:spcAft>
            </a:pPr>
            <a:r>
              <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7. What sacrifices should we offer to God?</a:t>
            </a:r>
          </a:p>
          <a:p>
            <a:pPr marL="0" marR="0">
              <a:lnSpc>
                <a:spcPct val="107000"/>
              </a:lnSpc>
              <a:spcBef>
                <a:spcPts val="0"/>
              </a:spcBef>
              <a:spcAft>
                <a:spcPts val="0"/>
              </a:spcAft>
            </a:pPr>
            <a:r>
              <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endPar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a:lnSpc>
                <a:spcPct val="107000"/>
              </a:lnSpc>
            </a:pPr>
            <a:endPar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a:lnSpc>
                <a:spcPct val="107000"/>
              </a:lnSpc>
            </a:pPr>
            <a:r>
              <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8. How does the author describe what God does.  through Jesus?</a:t>
            </a:r>
          </a:p>
          <a:p>
            <a:pPr marL="0" marR="0">
              <a:lnSpc>
                <a:spcPct val="107000"/>
              </a:lnSpc>
              <a:spcBef>
                <a:spcPts val="0"/>
              </a:spcBef>
              <a:spcAft>
                <a:spcPts val="0"/>
              </a:spcAft>
            </a:pPr>
            <a:endParaRPr lang="en-US" sz="6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US" sz="6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US" sz="6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US" sz="6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US" sz="6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US" sz="6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US" sz="6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US" sz="6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9. How should the Christian community respond to.  leaders?</a:t>
            </a:r>
          </a:p>
          <a:p>
            <a:pPr marL="0" marR="0">
              <a:lnSpc>
                <a:spcPct val="107000"/>
              </a:lnSpc>
              <a:spcBef>
                <a:spcPts val="0"/>
              </a:spcBef>
              <a:spcAft>
                <a:spcPts val="0"/>
              </a:spcAft>
            </a:pPr>
            <a:endPar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a:lnSpc>
                <a:spcPct val="107000"/>
              </a:lnSpc>
            </a:pPr>
            <a:endPar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p:txBody>
      </p:sp>
      <p:sp>
        <p:nvSpPr>
          <p:cNvPr id="23" name="Title 2">
            <a:extLst>
              <a:ext uri="{FF2B5EF4-FFF2-40B4-BE49-F238E27FC236}">
                <a16:creationId xmlns:a16="http://schemas.microsoft.com/office/drawing/2014/main" id="{D91BE64E-936E-69D3-EB0D-0796D36CA6B5}"/>
              </a:ext>
            </a:extLst>
          </p:cNvPr>
          <p:cNvSpPr txBox="1">
            <a:spLocks/>
          </p:cNvSpPr>
          <p:nvPr/>
        </p:nvSpPr>
        <p:spPr>
          <a:xfrm>
            <a:off x="7433187" y="212042"/>
            <a:ext cx="2856499" cy="544824"/>
          </a:xfrm>
          <a:prstGeom prst="rect">
            <a:avLst/>
          </a:prstGeom>
          <a:solidFill>
            <a:schemeClr val="accent3">
              <a:lumMod val="75000"/>
            </a:schemeClr>
          </a:solidFill>
          <a:ln w="12700">
            <a:solidFill>
              <a:schemeClr val="accent3">
                <a:lumMod val="75000"/>
              </a:schemeClr>
            </a:solid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rtlCol="0" anchor="ctr">
            <a:normAutofit fontScale="77500" lnSpcReduction="20000"/>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marL="0" marR="0">
              <a:lnSpc>
                <a:spcPct val="107000"/>
              </a:lnSpc>
              <a:spcBef>
                <a:spcPts val="0"/>
              </a:spcBef>
              <a:spcAft>
                <a:spcPts val="0"/>
              </a:spcAft>
            </a:pPr>
            <a:r>
              <a:rPr lang="en-US" sz="2400" b="1" dirty="0">
                <a:effectLst/>
                <a:latin typeface="Calibri" panose="020F0502020204030204" pitchFamily="34" charset="0"/>
                <a:ea typeface="Calibri" panose="020F0502020204030204" pitchFamily="34" charset="0"/>
                <a:cs typeface="Calibri" panose="020F0502020204030204" pitchFamily="34" charset="0"/>
              </a:rPr>
              <a:t>OUR SACRIFICES FOR JESUS</a:t>
            </a:r>
          </a:p>
        </p:txBody>
      </p:sp>
      <p:sp>
        <p:nvSpPr>
          <p:cNvPr id="21" name="Rectangle 20">
            <a:extLst>
              <a:ext uri="{FF2B5EF4-FFF2-40B4-BE49-F238E27FC236}">
                <a16:creationId xmlns:a16="http://schemas.microsoft.com/office/drawing/2014/main" id="{C647FC45-5F06-B667-D966-2A9D4BF1FF3A}"/>
              </a:ext>
            </a:extLst>
          </p:cNvPr>
          <p:cNvSpPr/>
          <p:nvPr/>
        </p:nvSpPr>
        <p:spPr>
          <a:xfrm>
            <a:off x="1223466" y="1419660"/>
            <a:ext cx="10607040" cy="607539"/>
          </a:xfrm>
          <a:prstGeom prst="rect">
            <a:avLst/>
          </a:prstGeom>
          <a:solidFill>
            <a:schemeClr val="accent3">
              <a:lumMod val="75000"/>
            </a:schemeClr>
          </a:solidFill>
          <a:ln w="12700">
            <a:solidFill>
              <a:schemeClr val="accent3">
                <a:lumMod val="75000"/>
              </a:schemeClr>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nSpc>
                <a:spcPct val="107000"/>
              </a:lnSpc>
            </a:pPr>
            <a:r>
              <a:rPr lang="en-US" sz="1600" b="1"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We offer Him the “sacrifice of praise” that comes from our lips as we profess</a:t>
            </a:r>
          </a:p>
          <a:p>
            <a:pPr>
              <a:lnSpc>
                <a:spcPct val="107000"/>
              </a:lnSpc>
            </a:pPr>
            <a:r>
              <a:rPr lang="en-US" sz="1600" b="1"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His name and follow Him (v. 15). We are also offering Him our sacrifices when we do good and share with others (v. 16).</a:t>
            </a:r>
          </a:p>
        </p:txBody>
      </p:sp>
      <p:sp>
        <p:nvSpPr>
          <p:cNvPr id="18" name="Title 2">
            <a:extLst>
              <a:ext uri="{FF2B5EF4-FFF2-40B4-BE49-F238E27FC236}">
                <a16:creationId xmlns:a16="http://schemas.microsoft.com/office/drawing/2014/main" id="{1B4587BD-5E12-177F-8CCE-1DC153A5A5E7}"/>
              </a:ext>
            </a:extLst>
          </p:cNvPr>
          <p:cNvSpPr txBox="1">
            <a:spLocks/>
          </p:cNvSpPr>
          <p:nvPr/>
        </p:nvSpPr>
        <p:spPr>
          <a:xfrm>
            <a:off x="949105" y="17151"/>
            <a:ext cx="5044089" cy="850074"/>
          </a:xfrm>
          <a:prstGeom prst="rect">
            <a:avLst/>
          </a:prstGeom>
          <a:noFill/>
          <a:ln w="12700">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rtlCol="0" anchor="ctr">
            <a:normAutofit fontScale="92500"/>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algn="l"/>
            <a:r>
              <a:rPr lang="en-US" sz="4400" b="1" dirty="0">
                <a:solidFill>
                  <a:schemeClr val="tx1"/>
                </a:solidFill>
                <a:effectLst>
                  <a:outerShdw blurRad="38100" dist="38100" dir="2700000" algn="tl">
                    <a:srgbClr val="000000">
                      <a:alpha val="43137"/>
                    </a:srgbClr>
                  </a:outerShdw>
                </a:effectLst>
                <a:latin typeface="Gotham Medium" panose="02000604030000020004"/>
              </a:rPr>
              <a:t>QUESTION &amp; ANSWER</a:t>
            </a:r>
            <a:endParaRPr lang="en-US" sz="3600" b="1" dirty="0">
              <a:solidFill>
                <a:schemeClr val="tx1"/>
              </a:solidFill>
              <a:effectLst>
                <a:outerShdw blurRad="38100" dist="38100" dir="2700000" algn="tl">
                  <a:srgbClr val="000000">
                    <a:alpha val="43137"/>
                  </a:srgbClr>
                </a:outerShdw>
              </a:effectLst>
              <a:latin typeface="Gotham Medium" panose="02000604030000020004"/>
            </a:endParaRPr>
          </a:p>
        </p:txBody>
      </p:sp>
      <p:sp>
        <p:nvSpPr>
          <p:cNvPr id="5" name="Footer Placeholder 9">
            <a:extLst>
              <a:ext uri="{FF2B5EF4-FFF2-40B4-BE49-F238E27FC236}">
                <a16:creationId xmlns:a16="http://schemas.microsoft.com/office/drawing/2014/main" id="{EC399EE9-6BB7-96EA-23EF-C49E0C36A08D}"/>
              </a:ext>
            </a:extLst>
          </p:cNvPr>
          <p:cNvSpPr txBox="1">
            <a:spLocks/>
          </p:cNvSpPr>
          <p:nvPr/>
        </p:nvSpPr>
        <p:spPr>
          <a:xfrm rot="16200000">
            <a:off x="-857823" y="1197997"/>
            <a:ext cx="2479541" cy="365125"/>
          </a:xfrm>
          <a:prstGeom prst="rect">
            <a:avLst/>
          </a:prstGeom>
          <a:solidFill>
            <a:schemeClr val="accent3">
              <a:lumMod val="75000"/>
            </a:schemeClr>
          </a:solidFill>
          <a:ln w="12700" cap="flat" cmpd="sng" algn="ctr">
            <a:solidFill>
              <a:schemeClr val="accent3">
                <a:lumMod val="75000"/>
              </a:schemeClr>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92500" lnSpcReduction="1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b="1" cap="small" dirty="0">
                <a:effectLst>
                  <a:outerShdw blurRad="38100" dist="38100" dir="2700000" algn="tl">
                    <a:srgbClr val="000000">
                      <a:alpha val="43137"/>
                    </a:srgbClr>
                  </a:outerShdw>
                </a:effectLst>
                <a:latin typeface="Gotham Medium" panose="02000604030000020004"/>
              </a:rPr>
              <a:t>Sacrifices of Praise</a:t>
            </a:r>
          </a:p>
        </p:txBody>
      </p:sp>
      <p:cxnSp>
        <p:nvCxnSpPr>
          <p:cNvPr id="13" name="Straight Connector 12">
            <a:extLst>
              <a:ext uri="{FF2B5EF4-FFF2-40B4-BE49-F238E27FC236}">
                <a16:creationId xmlns:a16="http://schemas.microsoft.com/office/drawing/2014/main" id="{AB7A5F45-FB6F-1177-F9E8-9869B6DFD599}"/>
              </a:ext>
            </a:extLst>
          </p:cNvPr>
          <p:cNvCxnSpPr>
            <a:cxnSpLocks/>
          </p:cNvCxnSpPr>
          <p:nvPr/>
        </p:nvCxnSpPr>
        <p:spPr>
          <a:xfrm flipH="1" flipV="1">
            <a:off x="368301" y="2724473"/>
            <a:ext cx="13646" cy="3432481"/>
          </a:xfrm>
          <a:prstGeom prst="line">
            <a:avLst/>
          </a:prstGeom>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FB4480D4-51E0-5C70-D0EB-D523B61D1718}"/>
              </a:ext>
            </a:extLst>
          </p:cNvPr>
          <p:cNvCxnSpPr>
            <a:cxnSpLocks/>
          </p:cNvCxnSpPr>
          <p:nvPr/>
        </p:nvCxnSpPr>
        <p:spPr>
          <a:xfrm>
            <a:off x="868959" y="6156954"/>
            <a:ext cx="10972800" cy="0"/>
          </a:xfrm>
          <a:prstGeom prst="line">
            <a:avLst/>
          </a:prstGeom>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06FEAE6-9889-150E-553F-11FD0DE95AE0}"/>
              </a:ext>
            </a:extLst>
          </p:cNvPr>
          <p:cNvCxnSpPr>
            <a:cxnSpLocks/>
          </p:cNvCxnSpPr>
          <p:nvPr/>
        </p:nvCxnSpPr>
        <p:spPr>
          <a:xfrm>
            <a:off x="814818" y="920556"/>
            <a:ext cx="10972800" cy="0"/>
          </a:xfrm>
          <a:prstGeom prst="line">
            <a:avLst/>
          </a:prstGeom>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16" name="Slide Number Placeholder 5">
            <a:extLst>
              <a:ext uri="{FF2B5EF4-FFF2-40B4-BE49-F238E27FC236}">
                <a16:creationId xmlns:a16="http://schemas.microsoft.com/office/drawing/2014/main" id="{3CD5479E-CD43-E709-A001-3CE872CA20AF}"/>
              </a:ext>
            </a:extLst>
          </p:cNvPr>
          <p:cNvSpPr txBox="1">
            <a:spLocks/>
          </p:cNvSpPr>
          <p:nvPr/>
        </p:nvSpPr>
        <p:spPr>
          <a:xfrm>
            <a:off x="10859530" y="338639"/>
            <a:ext cx="838199" cy="767687"/>
          </a:xfrm>
          <a:prstGeom prst="rect">
            <a:avLst/>
          </a:prstGeom>
        </p:spPr>
        <p:txBody>
          <a:bodyP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spcAft>
                <a:spcPts val="600"/>
              </a:spcAft>
            </a:pPr>
            <a:fld id="{D8DA9DAA-006C-4F4B-980E-E3DF019B24E2}" type="slidenum">
              <a:rPr lang="en-US" sz="2000" b="1" cap="all" spc="100" smtClean="0">
                <a:effectLst>
                  <a:outerShdw blurRad="38100" dist="38100" dir="2700000" algn="tl">
                    <a:srgbClr val="000000">
                      <a:alpha val="43137"/>
                    </a:srgbClr>
                  </a:outerShdw>
                </a:effectLst>
                <a:latin typeface="Gotham Medium" panose="02000604030000020004"/>
              </a:rPr>
              <a:pPr>
                <a:spcAft>
                  <a:spcPts val="600"/>
                </a:spcAft>
              </a:pPr>
              <a:t>21</a:t>
            </a:fld>
            <a:endParaRPr lang="en-US" b="1" cap="all" spc="100" dirty="0">
              <a:effectLst>
                <a:outerShdw blurRad="38100" dist="38100" dir="2700000" algn="tl">
                  <a:srgbClr val="000000">
                    <a:alpha val="43137"/>
                  </a:srgbClr>
                </a:outerShdw>
              </a:effectLst>
              <a:latin typeface="Gotham Medium" panose="02000604030000020004"/>
            </a:endParaRPr>
          </a:p>
        </p:txBody>
      </p:sp>
      <p:sp>
        <p:nvSpPr>
          <p:cNvPr id="17" name="Rectangle 16">
            <a:extLst>
              <a:ext uri="{FF2B5EF4-FFF2-40B4-BE49-F238E27FC236}">
                <a16:creationId xmlns:a16="http://schemas.microsoft.com/office/drawing/2014/main" id="{A78473EA-41B3-043B-895E-36BF705CE5E8}"/>
              </a:ext>
            </a:extLst>
          </p:cNvPr>
          <p:cNvSpPr/>
          <p:nvPr/>
        </p:nvSpPr>
        <p:spPr>
          <a:xfrm>
            <a:off x="1223466" y="2972202"/>
            <a:ext cx="10607040" cy="871008"/>
          </a:xfrm>
          <a:prstGeom prst="rect">
            <a:avLst/>
          </a:prstGeom>
          <a:solidFill>
            <a:schemeClr val="accent3">
              <a:lumMod val="75000"/>
            </a:schemeClr>
          </a:solidFill>
          <a:ln w="12700">
            <a:solidFill>
              <a:schemeClr val="accent3">
                <a:lumMod val="75000"/>
              </a:schemeClr>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nSpc>
                <a:spcPct val="107000"/>
              </a:lnSpc>
            </a:pPr>
            <a:r>
              <a:rPr lang="en-US" sz="1600" b="1"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Jesus initiates an “eternal covenant” through the giving of His blood (v. 20).</a:t>
            </a:r>
          </a:p>
          <a:p>
            <a:pPr>
              <a:lnSpc>
                <a:spcPct val="107000"/>
              </a:lnSpc>
            </a:pPr>
            <a:r>
              <a:rPr lang="en-US" sz="1600" b="1"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Jesus’ sacrifice goes beyond the animal sacrifices of the old covenant by providing the people of God “with everything good for doing his will” (v. 21).</a:t>
            </a:r>
          </a:p>
        </p:txBody>
      </p:sp>
      <p:sp>
        <p:nvSpPr>
          <p:cNvPr id="19" name="Rectangle 18">
            <a:extLst>
              <a:ext uri="{FF2B5EF4-FFF2-40B4-BE49-F238E27FC236}">
                <a16:creationId xmlns:a16="http://schemas.microsoft.com/office/drawing/2014/main" id="{73FFCC48-D490-7F0E-0275-BB2657AB91AA}"/>
              </a:ext>
            </a:extLst>
          </p:cNvPr>
          <p:cNvSpPr/>
          <p:nvPr/>
        </p:nvSpPr>
        <p:spPr>
          <a:xfrm>
            <a:off x="1234719" y="4372542"/>
            <a:ext cx="10607040" cy="607539"/>
          </a:xfrm>
          <a:prstGeom prst="rect">
            <a:avLst/>
          </a:prstGeom>
          <a:solidFill>
            <a:schemeClr val="accent3">
              <a:lumMod val="75000"/>
            </a:schemeClr>
          </a:solidFill>
          <a:ln w="12700">
            <a:solidFill>
              <a:schemeClr val="accent1">
                <a:lumMod val="75000"/>
              </a:schemeClr>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nSpc>
                <a:spcPct val="107000"/>
              </a:lnSpc>
            </a:pPr>
            <a:r>
              <a:rPr lang="en-US" sz="1600" b="1"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God has set leaders in place to watch over His flock. These leaders need to exhibit godly qualities, but the people under their care should offer prayers for them.</a:t>
            </a:r>
          </a:p>
        </p:txBody>
      </p:sp>
    </p:spTree>
    <p:extLst>
      <p:ext uri="{BB962C8B-B14F-4D97-AF65-F5344CB8AC3E}">
        <p14:creationId xmlns:p14="http://schemas.microsoft.com/office/powerpoint/2010/main" val="39714586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10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left)">
                                      <p:cBhvr>
                                        <p:cTn id="12" dur="10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wipe(left)">
                                      <p:cBhvr>
                                        <p:cTn id="17"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17" grpId="0" animBg="1"/>
      <p:bldP spid="1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D4444F-3522-CEB5-1863-55B8D3655A99}"/>
            </a:ext>
          </a:extLst>
        </p:cNvPr>
        <p:cNvGrpSpPr/>
        <p:nvPr/>
      </p:nvGrpSpPr>
      <p:grpSpPr>
        <a:xfrm>
          <a:off x="0" y="0"/>
          <a:ext cx="0" cy="0"/>
          <a:chOff x="0" y="0"/>
          <a:chExt cx="0" cy="0"/>
        </a:xfrm>
      </p:grpSpPr>
      <p:sp>
        <p:nvSpPr>
          <p:cNvPr id="4" name="Subtitle 7">
            <a:extLst>
              <a:ext uri="{FF2B5EF4-FFF2-40B4-BE49-F238E27FC236}">
                <a16:creationId xmlns:a16="http://schemas.microsoft.com/office/drawing/2014/main" id="{D73BB73B-C558-5141-DB48-3E26FB3F81D2}"/>
              </a:ext>
            </a:extLst>
          </p:cNvPr>
          <p:cNvSpPr txBox="1">
            <a:spLocks/>
          </p:cNvSpPr>
          <p:nvPr/>
        </p:nvSpPr>
        <p:spPr>
          <a:xfrm>
            <a:off x="5968666" y="538549"/>
            <a:ext cx="5524500" cy="3437382"/>
          </a:xfrm>
          <a:prstGeom prst="rect">
            <a:avLst/>
          </a:prstGeom>
          <a:ln w="190500">
            <a:noFill/>
          </a:ln>
        </p:spPr>
        <p:txBody>
          <a:bodyPr vert="horz" lIns="91440" tIns="45720" rIns="91440" bIns="45720" rtlCol="0" anchor="ctr">
            <a:normAutofit fontScale="925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42882" lvl="1" indent="-342882" defTabSz="914353">
              <a:spcBef>
                <a:spcPct val="20000"/>
              </a:spcBef>
              <a:buFont typeface="Wingdings 3" charset="2"/>
              <a:buNone/>
            </a:pPr>
            <a:r>
              <a:rPr lang="en-US" sz="2400" i="1" dirty="0">
                <a:ln w="0"/>
                <a:solidFill>
                  <a:schemeClr val="tx1"/>
                </a:solidFill>
                <a:effectLst>
                  <a:outerShdw blurRad="38100" dist="19050" dir="2700000" algn="tl" rotWithShape="0">
                    <a:schemeClr val="dk1">
                      <a:alpha val="40000"/>
                    </a:schemeClr>
                  </a:outerShdw>
                </a:effectLst>
                <a:latin typeface="Arial Black" panose="020B0A04020102020204" pitchFamily="34" charset="0"/>
              </a:rPr>
              <a:t>The Lord bless thee, and keep thee:</a:t>
            </a:r>
          </a:p>
          <a:p>
            <a:pPr marL="342882" lvl="1" indent="-342882" defTabSz="914353">
              <a:spcBef>
                <a:spcPct val="20000"/>
              </a:spcBef>
              <a:buFont typeface="Wingdings 3" charset="2"/>
              <a:buNone/>
            </a:pPr>
            <a:r>
              <a:rPr lang="en-US" sz="2400" i="1" dirty="0">
                <a:ln w="0"/>
                <a:solidFill>
                  <a:schemeClr val="tx1"/>
                </a:solidFill>
                <a:effectLst>
                  <a:outerShdw blurRad="38100" dist="19050" dir="2700000" algn="tl" rotWithShape="0">
                    <a:schemeClr val="dk1">
                      <a:alpha val="40000"/>
                    </a:schemeClr>
                  </a:outerShdw>
                </a:effectLst>
                <a:latin typeface="Arial Black" panose="020B0A04020102020204" pitchFamily="34" charset="0"/>
              </a:rPr>
              <a:t>The Lord make his face shine </a:t>
            </a:r>
            <a:r>
              <a:rPr lang="en-US" sz="2400" b="1" i="1" dirty="0">
                <a:ln w="0"/>
                <a:solidFill>
                  <a:schemeClr val="tx1"/>
                </a:solidFill>
                <a:effectLst>
                  <a:outerShdw blurRad="38100" dist="19050" dir="2700000" algn="tl" rotWithShape="0">
                    <a:schemeClr val="dk1">
                      <a:alpha val="40000"/>
                    </a:schemeClr>
                  </a:outerShdw>
                </a:effectLst>
                <a:latin typeface="Arial Black" panose="020B0A04020102020204" pitchFamily="34" charset="0"/>
              </a:rPr>
              <a:t>upon</a:t>
            </a:r>
            <a:r>
              <a:rPr lang="en-US" sz="2400" i="1" dirty="0">
                <a:ln w="0"/>
                <a:solidFill>
                  <a:schemeClr val="tx1"/>
                </a:solidFill>
                <a:effectLst>
                  <a:outerShdw blurRad="38100" dist="19050" dir="2700000" algn="tl" rotWithShape="0">
                    <a:schemeClr val="dk1">
                      <a:alpha val="40000"/>
                    </a:schemeClr>
                  </a:outerShdw>
                </a:effectLst>
                <a:latin typeface="Arial Black" panose="020B0A04020102020204" pitchFamily="34" charset="0"/>
              </a:rPr>
              <a:t> thee, and be gracious unto thee:</a:t>
            </a:r>
          </a:p>
          <a:p>
            <a:pPr marL="342882" lvl="1" indent="-342882" defTabSz="914353">
              <a:spcBef>
                <a:spcPct val="20000"/>
              </a:spcBef>
              <a:buFont typeface="Wingdings 3" charset="2"/>
              <a:buNone/>
            </a:pPr>
            <a:r>
              <a:rPr lang="en-US" sz="2400" i="1" dirty="0">
                <a:ln w="0"/>
                <a:solidFill>
                  <a:schemeClr val="tx1"/>
                </a:solidFill>
                <a:effectLst>
                  <a:outerShdw blurRad="38100" dist="19050" dir="2700000" algn="tl" rotWithShape="0">
                    <a:schemeClr val="dk1">
                      <a:alpha val="40000"/>
                    </a:schemeClr>
                  </a:outerShdw>
                </a:effectLst>
                <a:latin typeface="Arial Black" panose="020B0A04020102020204" pitchFamily="34" charset="0"/>
              </a:rPr>
              <a:t>The Lord lift up his countenance upon thee and give thee peace.</a:t>
            </a:r>
          </a:p>
          <a:p>
            <a:pPr marL="342882" lvl="1" indent="-342882" defTabSz="914353">
              <a:spcBef>
                <a:spcPct val="20000"/>
              </a:spcBef>
              <a:buFont typeface="Wingdings 3" charset="2"/>
              <a:buNone/>
            </a:pPr>
            <a:r>
              <a:rPr lang="en-US" sz="2400" i="1" dirty="0">
                <a:ln w="0"/>
                <a:solidFill>
                  <a:schemeClr val="tx1"/>
                </a:solidFill>
                <a:effectLst>
                  <a:outerShdw blurRad="38100" dist="19050" dir="2700000" algn="tl" rotWithShape="0">
                    <a:schemeClr val="dk1">
                      <a:alpha val="40000"/>
                    </a:schemeClr>
                  </a:outerShdw>
                </a:effectLst>
                <a:latin typeface="Arial Black" panose="020B0A04020102020204" pitchFamily="34" charset="0"/>
              </a:rPr>
              <a:t>                               </a:t>
            </a:r>
            <a:r>
              <a:rPr lang="en-US" sz="1900" i="1" dirty="0">
                <a:ln w="0"/>
                <a:solidFill>
                  <a:schemeClr val="tx1"/>
                </a:solidFill>
                <a:effectLst>
                  <a:outerShdw blurRad="38100" dist="19050" dir="2700000" algn="tl" rotWithShape="0">
                    <a:schemeClr val="dk1">
                      <a:alpha val="40000"/>
                    </a:schemeClr>
                  </a:outerShdw>
                </a:effectLst>
                <a:latin typeface="Arial Black" panose="020B0A04020102020204" pitchFamily="34" charset="0"/>
              </a:rPr>
              <a:t>- Numbers 6:24-26, </a:t>
            </a:r>
            <a:endParaRPr lang="en-US" sz="2400" i="1" dirty="0">
              <a:ln w="0"/>
              <a:solidFill>
                <a:schemeClr val="tx1"/>
              </a:solidFill>
              <a:effectLst>
                <a:outerShdw blurRad="38100" dist="19050" dir="2700000" algn="tl" rotWithShape="0">
                  <a:schemeClr val="dk1">
                    <a:alpha val="40000"/>
                  </a:schemeClr>
                </a:outerShdw>
              </a:effectLst>
              <a:latin typeface="Arial Black" panose="020B0A04020102020204" pitchFamily="34" charset="0"/>
            </a:endParaRPr>
          </a:p>
        </p:txBody>
      </p:sp>
      <p:sp>
        <p:nvSpPr>
          <p:cNvPr id="5" name="Slide Number Placeholder 5">
            <a:extLst>
              <a:ext uri="{FF2B5EF4-FFF2-40B4-BE49-F238E27FC236}">
                <a16:creationId xmlns:a16="http://schemas.microsoft.com/office/drawing/2014/main" id="{9E34AB68-28C0-72BD-54DC-CCCB0125F824}"/>
              </a:ext>
            </a:extLst>
          </p:cNvPr>
          <p:cNvSpPr txBox="1">
            <a:spLocks/>
          </p:cNvSpPr>
          <p:nvPr/>
        </p:nvSpPr>
        <p:spPr>
          <a:xfrm>
            <a:off x="10623766" y="587616"/>
            <a:ext cx="838199" cy="767687"/>
          </a:xfrm>
          <a:prstGeom prst="rect">
            <a:avLst/>
          </a:prstGeom>
        </p:spPr>
        <p:txBody>
          <a:bodyP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spcAft>
                <a:spcPts val="600"/>
              </a:spcAft>
            </a:pPr>
            <a:fld id="{D8DA9DAA-006C-4F4B-980E-E3DF019B24E2}" type="slidenum">
              <a:rPr lang="en-US" b="1" cap="all" spc="100" smtClean="0">
                <a:solidFill>
                  <a:schemeClr val="bg1"/>
                </a:solidFill>
                <a:effectLst>
                  <a:outerShdw blurRad="38100" dist="38100" dir="2700000" algn="tl">
                    <a:srgbClr val="000000">
                      <a:alpha val="43137"/>
                    </a:srgbClr>
                  </a:outerShdw>
                </a:effectLst>
                <a:latin typeface="Gotham Medium" panose="02000604030000020004"/>
              </a:rPr>
              <a:pPr>
                <a:spcAft>
                  <a:spcPts val="600"/>
                </a:spcAft>
              </a:pPr>
              <a:t>22</a:t>
            </a:fld>
            <a:endParaRPr lang="en-US" b="1" cap="all" spc="100" dirty="0">
              <a:solidFill>
                <a:schemeClr val="bg1"/>
              </a:solidFill>
              <a:effectLst>
                <a:outerShdw blurRad="38100" dist="38100" dir="2700000" algn="tl">
                  <a:srgbClr val="000000">
                    <a:alpha val="43137"/>
                  </a:srgbClr>
                </a:outerShdw>
              </a:effectLst>
              <a:latin typeface="Gotham Medium" panose="02000604030000020004"/>
            </a:endParaRPr>
          </a:p>
        </p:txBody>
      </p:sp>
      <p:pic>
        <p:nvPicPr>
          <p:cNvPr id="14" name="Picture 13">
            <a:extLst>
              <a:ext uri="{FF2B5EF4-FFF2-40B4-BE49-F238E27FC236}">
                <a16:creationId xmlns:a16="http://schemas.microsoft.com/office/drawing/2014/main" id="{FDBA168A-778F-D036-6017-0837C2F748BD}"/>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99512" y="365332"/>
            <a:ext cx="5769154" cy="3437382"/>
          </a:xfrm>
          <a:prstGeom prst="rect">
            <a:avLst/>
          </a:prstGeom>
          <a:ln>
            <a:noFill/>
          </a:ln>
          <a:effectLst>
            <a:outerShdw blurRad="152400" dist="317500" dir="5400000" sx="90000" sy="-19000" rotWithShape="0">
              <a:prstClr val="black">
                <a:alpha val="15000"/>
              </a:prstClr>
            </a:outerShdw>
            <a:reflection blurRad="6350" stA="50000" endA="295" endPos="92000" dist="101600" dir="5400000" sy="-100000" algn="bl" rotWithShape="0"/>
            <a:softEdge rad="112500"/>
          </a:effectLst>
          <a:scene3d>
            <a:camera prst="orthographicFront">
              <a:rot lat="0" lon="0" rev="0"/>
            </a:camera>
            <a:lightRig rig="balanced" dir="t">
              <a:rot lat="0" lon="0" rev="8700000"/>
            </a:lightRig>
          </a:scene3d>
          <a:sp3d>
            <a:bevelT w="190500" h="38100"/>
          </a:sp3d>
        </p:spPr>
      </p:pic>
      <p:grpSp>
        <p:nvGrpSpPr>
          <p:cNvPr id="15" name="Group 14">
            <a:extLst>
              <a:ext uri="{FF2B5EF4-FFF2-40B4-BE49-F238E27FC236}">
                <a16:creationId xmlns:a16="http://schemas.microsoft.com/office/drawing/2014/main" id="{667A1DE3-C861-2015-190F-84B5EB9C1091}"/>
              </a:ext>
            </a:extLst>
          </p:cNvPr>
          <p:cNvGrpSpPr/>
          <p:nvPr/>
        </p:nvGrpSpPr>
        <p:grpSpPr>
          <a:xfrm>
            <a:off x="7828428" y="6140618"/>
            <a:ext cx="3633537" cy="620331"/>
            <a:chOff x="2514600" y="5392902"/>
            <a:chExt cx="5048626" cy="1228520"/>
          </a:xfrm>
        </p:grpSpPr>
        <p:grpSp>
          <p:nvGrpSpPr>
            <p:cNvPr id="16" name="Group 15">
              <a:extLst>
                <a:ext uri="{FF2B5EF4-FFF2-40B4-BE49-F238E27FC236}">
                  <a16:creationId xmlns:a16="http://schemas.microsoft.com/office/drawing/2014/main" id="{BA25F183-51D3-E2EC-89D4-3A9C55DF8D75}"/>
                </a:ext>
              </a:extLst>
            </p:cNvPr>
            <p:cNvGrpSpPr/>
            <p:nvPr/>
          </p:nvGrpSpPr>
          <p:grpSpPr>
            <a:xfrm>
              <a:off x="3200400" y="5392902"/>
              <a:ext cx="3659864" cy="966599"/>
              <a:chOff x="3142974" y="5695307"/>
              <a:chExt cx="6718852" cy="2166525"/>
            </a:xfrm>
          </p:grpSpPr>
          <p:sp>
            <p:nvSpPr>
              <p:cNvPr id="18" name="Rectangle: Rounded Corners 17">
                <a:extLst>
                  <a:ext uri="{FF2B5EF4-FFF2-40B4-BE49-F238E27FC236}">
                    <a16:creationId xmlns:a16="http://schemas.microsoft.com/office/drawing/2014/main" id="{F441F638-AB6F-4F1C-C2DF-0F61591F6592}"/>
                  </a:ext>
                </a:extLst>
              </p:cNvPr>
              <p:cNvSpPr/>
              <p:nvPr/>
            </p:nvSpPr>
            <p:spPr>
              <a:xfrm>
                <a:off x="3142974" y="5695307"/>
                <a:ext cx="6718852" cy="2166525"/>
              </a:xfrm>
              <a:prstGeom prst="roundRect">
                <a:avLst/>
              </a:prstGeom>
              <a:blipFill rotWithShape="1">
                <a:blip r:embed="rId3" cstate="print">
                  <a:extLst>
                    <a:ext uri="{28A0092B-C50C-407E-A947-70E740481C1C}">
                      <a14:useLocalDpi xmlns:a14="http://schemas.microsoft.com/office/drawing/2010/main" val="0"/>
                    </a:ext>
                  </a:extLst>
                </a:blip>
                <a:srcRect/>
                <a:tile tx="0" ty="0" sx="100000" sy="100000" flip="none" algn="tl"/>
              </a:blipFill>
              <a:ln w="12700" cap="flat">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defTabSz="321440"/>
                <a:endParaRPr lang="en-US" sz="2200" dirty="0">
                  <a:solidFill>
                    <a:schemeClr val="bg1"/>
                  </a:solidFill>
                  <a:effectLst>
                    <a:outerShdw blurRad="63500" dist="25400" dir="2700000" rotWithShape="0">
                      <a:srgbClr val="000000">
                        <a:alpha val="70000"/>
                      </a:srgbClr>
                    </a:outerShdw>
                  </a:effectLst>
                </a:endParaRPr>
              </a:p>
            </p:txBody>
          </p:sp>
          <p:grpSp>
            <p:nvGrpSpPr>
              <p:cNvPr id="19" name="Group 13">
                <a:extLst>
                  <a:ext uri="{FF2B5EF4-FFF2-40B4-BE49-F238E27FC236}">
                    <a16:creationId xmlns:a16="http://schemas.microsoft.com/office/drawing/2014/main" id="{4B551CFB-1A5C-F87B-9827-E2AB5AD6394D}"/>
                  </a:ext>
                </a:extLst>
              </p:cNvPr>
              <p:cNvGrpSpPr/>
              <p:nvPr/>
            </p:nvGrpSpPr>
            <p:grpSpPr>
              <a:xfrm>
                <a:off x="3521476" y="6271325"/>
                <a:ext cx="5961849" cy="1014475"/>
                <a:chOff x="3385351" y="6315919"/>
                <a:chExt cx="5961849" cy="1014475"/>
              </a:xfrm>
              <a:scene3d>
                <a:camera prst="orthographicFront">
                  <a:rot lat="0" lon="0" rev="0"/>
                </a:camera>
                <a:lightRig rig="balanced" dir="t">
                  <a:rot lat="0" lon="0" rev="8700000"/>
                </a:lightRig>
              </a:scene3d>
            </p:grpSpPr>
            <p:pic>
              <p:nvPicPr>
                <p:cNvPr id="20" name="Picture 19" descr="A picture containing drawing, room&#10;&#10;Description automatically generated">
                  <a:extLst>
                    <a:ext uri="{FF2B5EF4-FFF2-40B4-BE49-F238E27FC236}">
                      <a16:creationId xmlns:a16="http://schemas.microsoft.com/office/drawing/2014/main" id="{BE026D6B-9F94-9F4F-8719-48D5BD5FCCF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85351" y="6570342"/>
                  <a:ext cx="2184451" cy="622569"/>
                </a:xfrm>
                <a:prstGeom prst="rect">
                  <a:avLst/>
                </a:prstGeom>
                <a:ln>
                  <a:noFill/>
                </a:ln>
                <a:effectLst>
                  <a:outerShdw blurRad="44450" dist="27940" dir="5400000" algn="ctr">
                    <a:srgbClr val="000000">
                      <a:alpha val="32000"/>
                    </a:srgbClr>
                  </a:outerShdw>
                </a:effectLst>
                <a:sp3d>
                  <a:bevelT w="190500" h="38100"/>
                </a:sp3d>
              </p:spPr>
            </p:pic>
            <p:pic>
              <p:nvPicPr>
                <p:cNvPr id="21" name="Picture 20" descr="A close up of a logo&#10;&#10;Description automatically generated">
                  <a:extLst>
                    <a:ext uri="{FF2B5EF4-FFF2-40B4-BE49-F238E27FC236}">
                      <a16:creationId xmlns:a16="http://schemas.microsoft.com/office/drawing/2014/main" id="{121209B1-CB09-2F01-2425-DB50852991D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746205" y="6315919"/>
                  <a:ext cx="1107143" cy="1014475"/>
                </a:xfrm>
                <a:prstGeom prst="rect">
                  <a:avLst/>
                </a:prstGeom>
                <a:ln>
                  <a:noFill/>
                </a:ln>
                <a:effectLst>
                  <a:outerShdw blurRad="44450" dist="27940" dir="5400000" algn="ctr">
                    <a:srgbClr val="000000">
                      <a:alpha val="32000"/>
                    </a:srgbClr>
                  </a:outerShdw>
                </a:effectLst>
                <a:sp3d>
                  <a:bevelT w="190500" h="38100"/>
                </a:sp3d>
              </p:spPr>
            </p:pic>
            <p:pic>
              <p:nvPicPr>
                <p:cNvPr id="22" name="Picture 21">
                  <a:extLst>
                    <a:ext uri="{FF2B5EF4-FFF2-40B4-BE49-F238E27FC236}">
                      <a16:creationId xmlns:a16="http://schemas.microsoft.com/office/drawing/2014/main" id="{F81C7473-7FD8-5C44-86B8-17A11369E52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62749" y="6605486"/>
                  <a:ext cx="2184451" cy="322374"/>
                </a:xfrm>
                <a:prstGeom prst="rect">
                  <a:avLst/>
                </a:prstGeom>
                <a:ln>
                  <a:noFill/>
                </a:ln>
                <a:effectLst>
                  <a:outerShdw blurRad="44450" dist="27940" dir="5400000" algn="ctr">
                    <a:srgbClr val="000000">
                      <a:alpha val="32000"/>
                    </a:srgbClr>
                  </a:outerShdw>
                </a:effectLst>
                <a:sp3d>
                  <a:bevelT w="190500" h="38100"/>
                </a:sp3d>
              </p:spPr>
            </p:pic>
          </p:grpSp>
        </p:grpSp>
        <p:sp>
          <p:nvSpPr>
            <p:cNvPr id="17" name="Rectangle 16">
              <a:extLst>
                <a:ext uri="{FF2B5EF4-FFF2-40B4-BE49-F238E27FC236}">
                  <a16:creationId xmlns:a16="http://schemas.microsoft.com/office/drawing/2014/main" id="{ED25DB19-3FC4-4DC4-4FC8-9D156065677A}"/>
                </a:ext>
              </a:extLst>
            </p:cNvPr>
            <p:cNvSpPr/>
            <p:nvPr/>
          </p:nvSpPr>
          <p:spPr>
            <a:xfrm>
              <a:off x="2514600" y="6188089"/>
              <a:ext cx="5048626" cy="433333"/>
            </a:xfrm>
            <a:prstGeom prst="rect">
              <a:avLst/>
            </a:prstGeom>
            <a:solidFill>
              <a:schemeClr val="accent3">
                <a:lumMod val="50000"/>
              </a:schemeClr>
            </a:solidFill>
            <a:ln w="25400">
              <a:solidFill>
                <a:schemeClr val="accent3">
                  <a:lumMod val="75000"/>
                </a:schemeClr>
              </a:solidFill>
            </a:ln>
          </p:spPr>
          <p:txBody>
            <a:bodyPr wrap="square" lIns="64291" tIns="32146" rIns="64291" bIns="32146">
              <a:spAutoFit/>
            </a:bodyPr>
            <a:lstStyle/>
            <a:p>
              <a:r>
                <a:rPr lang="en-US" sz="500" b="1" dirty="0">
                  <a:solidFill>
                    <a:schemeClr val="bg1"/>
                  </a:solidFill>
                  <a:latin typeface="Gotham Book"/>
                  <a:cs typeface="Lucida Sans Unicode" panose="020B0602030504020204" pitchFamily="34" charset="0"/>
                </a:rPr>
                <a:t>Material adapted by Stanford W. Bowman Jr. from Echoes® Adult and Bible-in-Life® Adult Summer 2025 quarter with permission, © David C Cook, https://davidccook.org. May not be further reproduced. All rights reserved.</a:t>
              </a:r>
            </a:p>
          </p:txBody>
        </p:sp>
      </p:grpSp>
    </p:spTree>
    <p:extLst>
      <p:ext uri="{BB962C8B-B14F-4D97-AF65-F5344CB8AC3E}">
        <p14:creationId xmlns:p14="http://schemas.microsoft.com/office/powerpoint/2010/main" val="29935207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DDBBC93-70DF-4E4E-98E3-08124185AB18}"/>
              </a:ext>
            </a:extLst>
          </p:cNvPr>
          <p:cNvSpPr>
            <a:spLocks noGrp="1"/>
          </p:cNvSpPr>
          <p:nvPr>
            <p:ph type="title"/>
          </p:nvPr>
        </p:nvSpPr>
        <p:spPr>
          <a:xfrm>
            <a:off x="4648501" y="-696379"/>
            <a:ext cx="5833872" cy="2276856"/>
          </a:xfrm>
        </p:spPr>
        <p:txBody>
          <a:bodyPr/>
          <a:lstStyle/>
          <a:p>
            <a:pPr algn="ctr"/>
            <a:r>
              <a:rPr lang="en-US" cap="all" spc="400" dirty="0">
                <a:solidFill>
                  <a:schemeClr val="tx1"/>
                </a:solidFill>
                <a:effectLst>
                  <a:outerShdw blurRad="38100" dist="38100" dir="2700000" algn="tl">
                    <a:srgbClr val="000000">
                      <a:alpha val="43137"/>
                    </a:srgbClr>
                  </a:outerShdw>
                </a:effectLst>
                <a:latin typeface="Gotham Medium" panose="02000604030000020004"/>
              </a:rPr>
              <a:t>Agenda</a:t>
            </a:r>
            <a:endParaRPr lang="en-US" dirty="0">
              <a:solidFill>
                <a:schemeClr val="tx1"/>
              </a:solidFill>
              <a:effectLst>
                <a:outerShdw blurRad="38100" dist="38100" dir="2700000" algn="tl">
                  <a:srgbClr val="000000">
                    <a:alpha val="43137"/>
                  </a:srgbClr>
                </a:outerShdw>
              </a:effectLst>
              <a:latin typeface="Gotham Medium" panose="02000604030000020004"/>
            </a:endParaRPr>
          </a:p>
        </p:txBody>
      </p:sp>
      <p:sp>
        <p:nvSpPr>
          <p:cNvPr id="4" name="Text Placeholder 3">
            <a:extLst>
              <a:ext uri="{FF2B5EF4-FFF2-40B4-BE49-F238E27FC236}">
                <a16:creationId xmlns:a16="http://schemas.microsoft.com/office/drawing/2014/main" id="{65DE74E9-AA78-46C1-845A-0B72FA8AF35E}"/>
              </a:ext>
            </a:extLst>
          </p:cNvPr>
          <p:cNvSpPr>
            <a:spLocks noGrp="1"/>
          </p:cNvSpPr>
          <p:nvPr>
            <p:ph type="body" sz="quarter" idx="13"/>
          </p:nvPr>
        </p:nvSpPr>
        <p:spPr>
          <a:xfrm>
            <a:off x="4929849" y="1609532"/>
            <a:ext cx="7262152" cy="4233705"/>
          </a:xfrm>
          <a:solidFill>
            <a:schemeClr val="accent2">
              <a:alpha val="20000"/>
            </a:schemeClr>
          </a:solidFill>
        </p:spPr>
        <p:txBody>
          <a:bodyPr>
            <a:noAutofit/>
          </a:bodyPr>
          <a:lstStyle/>
          <a:p>
            <a:pPr marL="892957" lvl="2" indent="-342900" hangingPunct="0">
              <a:spcBef>
                <a:spcPts val="1200"/>
              </a:spcBef>
              <a:buClr>
                <a:schemeClr val="accent2">
                  <a:lumMod val="50000"/>
                </a:schemeClr>
              </a:buClr>
              <a:buFont typeface="Wingdings" panose="05000000000000000000" pitchFamily="2" charset="2"/>
              <a:buChar char="q"/>
              <a:tabLst>
                <a:tab pos="642915" algn="l"/>
              </a:tabLst>
            </a:pPr>
            <a:r>
              <a:rPr lang="en-US" sz="2400" b="1" cap="small" spc="50" dirty="0">
                <a:ln w="0"/>
                <a:effectLst>
                  <a:outerShdw blurRad="38100" dist="38100" dir="2700000" algn="tl">
                    <a:srgbClr val="000000">
                      <a:alpha val="43137"/>
                    </a:srgbClr>
                  </a:outerShdw>
                </a:effectLst>
                <a:latin typeface="Gotham Medium" panose="02000604030000020004"/>
                <a:ea typeface="Times New Roman" panose="02020603050405020304" pitchFamily="18" charset="0"/>
                <a:cs typeface="Times New Roman" panose="02020603050405020304" pitchFamily="18" charset="0"/>
              </a:rPr>
              <a:t>Review</a:t>
            </a:r>
            <a:endParaRPr lang="en-US" sz="2400" b="1" cap="small" spc="50" dirty="0">
              <a:ln w="0"/>
              <a:effectLst>
                <a:outerShdw blurRad="38100" dist="38100" dir="2700000" algn="tl">
                  <a:srgbClr val="000000">
                    <a:alpha val="43137"/>
                  </a:srgbClr>
                </a:outerShdw>
              </a:effectLst>
              <a:latin typeface="Gotham Medium" panose="02000604030000020004"/>
              <a:ea typeface="Times New Roman" panose="02020603050405020304" pitchFamily="18" charset="0"/>
            </a:endParaRPr>
          </a:p>
          <a:p>
            <a:pPr marL="892957" lvl="2" indent="-342900" hangingPunct="0">
              <a:spcBef>
                <a:spcPts val="1200"/>
              </a:spcBef>
              <a:buClr>
                <a:schemeClr val="accent2">
                  <a:lumMod val="50000"/>
                </a:schemeClr>
              </a:buClr>
              <a:buFont typeface="Wingdings" panose="05000000000000000000" pitchFamily="2" charset="2"/>
              <a:buChar char="q"/>
              <a:tabLst>
                <a:tab pos="642915" algn="l"/>
              </a:tabLst>
            </a:pPr>
            <a:r>
              <a:rPr lang="en-US" sz="2400" b="1" cap="small" spc="50" dirty="0">
                <a:ln w="0"/>
                <a:effectLst>
                  <a:outerShdw blurRad="38100" dist="38100" dir="2700000" algn="tl">
                    <a:srgbClr val="000000">
                      <a:alpha val="43137"/>
                    </a:srgbClr>
                  </a:outerShdw>
                </a:effectLst>
                <a:latin typeface="Gotham Medium" panose="02000604030000020004"/>
                <a:ea typeface="Times New Roman" panose="02020603050405020304" pitchFamily="18" charset="0"/>
                <a:cs typeface="Times New Roman" panose="02020603050405020304" pitchFamily="18" charset="0"/>
              </a:rPr>
              <a:t>Introduction</a:t>
            </a:r>
            <a:endParaRPr lang="en-US" sz="2400" b="1" cap="small" spc="50" dirty="0">
              <a:ln w="0"/>
              <a:effectLst>
                <a:outerShdw blurRad="38100" dist="38100" dir="2700000" algn="tl">
                  <a:srgbClr val="000000">
                    <a:alpha val="43137"/>
                  </a:srgbClr>
                </a:outerShdw>
              </a:effectLst>
              <a:latin typeface="Gotham Medium" panose="02000604030000020004"/>
              <a:ea typeface="Times New Roman" panose="02020603050405020304" pitchFamily="18" charset="0"/>
            </a:endParaRPr>
          </a:p>
          <a:p>
            <a:pPr marL="892957" lvl="2" indent="-342900" hangingPunct="0">
              <a:spcBef>
                <a:spcPts val="1200"/>
              </a:spcBef>
              <a:buClr>
                <a:schemeClr val="accent2">
                  <a:lumMod val="50000"/>
                </a:schemeClr>
              </a:buClr>
              <a:buFont typeface="Wingdings" panose="05000000000000000000" pitchFamily="2" charset="2"/>
              <a:buChar char="q"/>
              <a:tabLst>
                <a:tab pos="642915" algn="l"/>
              </a:tabLst>
            </a:pPr>
            <a:r>
              <a:rPr lang="en-US" sz="2400" b="1" cap="small" spc="50" dirty="0">
                <a:ln w="0"/>
                <a:effectLst>
                  <a:outerShdw blurRad="38100" dist="38100" dir="2700000" algn="tl">
                    <a:srgbClr val="000000">
                      <a:alpha val="43137"/>
                    </a:srgbClr>
                  </a:outerShdw>
                </a:effectLst>
                <a:latin typeface="Gotham Medium" panose="02000604030000020004"/>
                <a:ea typeface="Times New Roman" panose="02020603050405020304" pitchFamily="18" charset="0"/>
                <a:cs typeface="Times New Roman" panose="02020603050405020304" pitchFamily="18" charset="0"/>
              </a:rPr>
              <a:t>Lesson Context</a:t>
            </a:r>
            <a:endParaRPr lang="en-US" sz="2400" b="1" cap="small" spc="50" dirty="0">
              <a:ln w="0"/>
              <a:effectLst>
                <a:outerShdw blurRad="38100" dist="38100" dir="2700000" algn="tl">
                  <a:srgbClr val="000000">
                    <a:alpha val="43137"/>
                  </a:srgbClr>
                </a:outerShdw>
              </a:effectLst>
              <a:latin typeface="Gotham Medium" panose="02000604030000020004"/>
              <a:ea typeface="Times New Roman" panose="02020603050405020304" pitchFamily="18" charset="0"/>
            </a:endParaRPr>
          </a:p>
          <a:p>
            <a:pPr marL="892957" lvl="2" indent="-342900" hangingPunct="0">
              <a:spcBef>
                <a:spcPts val="1200"/>
              </a:spcBef>
              <a:buClr>
                <a:schemeClr val="accent2">
                  <a:lumMod val="50000"/>
                </a:schemeClr>
              </a:buClr>
              <a:buFont typeface="Wingdings" panose="05000000000000000000" pitchFamily="2" charset="2"/>
              <a:buChar char="q"/>
              <a:tabLst>
                <a:tab pos="642915" algn="l"/>
              </a:tabLst>
            </a:pPr>
            <a:r>
              <a:rPr lang="en-US" sz="2400" b="1" cap="small" spc="50" dirty="0">
                <a:ln w="0"/>
                <a:effectLst>
                  <a:outerShdw blurRad="38100" dist="38100" dir="2700000" algn="tl">
                    <a:srgbClr val="000000">
                      <a:alpha val="43137"/>
                    </a:srgbClr>
                  </a:outerShdw>
                </a:effectLst>
                <a:latin typeface="Gotham Medium" panose="02000604030000020004"/>
                <a:ea typeface="Times New Roman" panose="02020603050405020304" pitchFamily="18" charset="0"/>
                <a:cs typeface="Times New Roman" panose="02020603050405020304" pitchFamily="18" charset="0"/>
              </a:rPr>
              <a:t>Overview</a:t>
            </a:r>
          </a:p>
          <a:p>
            <a:pPr marL="1657350" marR="0" lvl="3" indent="-457200" fontAlgn="auto">
              <a:spcBef>
                <a:spcPts val="0"/>
              </a:spcBef>
              <a:buClr>
                <a:schemeClr val="accent2">
                  <a:lumMod val="50000"/>
                </a:schemeClr>
              </a:buClr>
              <a:buFont typeface="Wingdings" panose="05000000000000000000" pitchFamily="2" charset="2"/>
              <a:buChar char="q"/>
              <a:tabLst/>
              <a:defRPr/>
            </a:pPr>
            <a:r>
              <a:rPr lang="en-US" sz="20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Alive in Christ - Romans 7:1-6, </a:t>
            </a:r>
          </a:p>
          <a:p>
            <a:pPr marL="1657350" marR="0" lvl="3" indent="-457200" fontAlgn="auto">
              <a:spcBef>
                <a:spcPts val="0"/>
              </a:spcBef>
              <a:buClr>
                <a:schemeClr val="accent2">
                  <a:lumMod val="50000"/>
                </a:schemeClr>
              </a:buClr>
              <a:buFont typeface="Wingdings" panose="05000000000000000000" pitchFamily="2" charset="2"/>
              <a:buChar char="q"/>
              <a:tabLst/>
              <a:defRPr/>
            </a:pPr>
            <a:r>
              <a:rPr lang="en-US" sz="20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Dead through Law and Sin Romans 7:7-12, </a:t>
            </a:r>
          </a:p>
          <a:p>
            <a:pPr marL="892957" lvl="2" indent="-342900" hangingPunct="0">
              <a:spcBef>
                <a:spcPts val="1200"/>
              </a:spcBef>
              <a:buClr>
                <a:schemeClr val="accent2">
                  <a:lumMod val="50000"/>
                </a:schemeClr>
              </a:buClr>
              <a:buFont typeface="Wingdings" panose="05000000000000000000" pitchFamily="2" charset="2"/>
              <a:buChar char="q"/>
              <a:tabLst>
                <a:tab pos="642915" algn="l"/>
              </a:tabLst>
            </a:pPr>
            <a:r>
              <a:rPr lang="en-US" sz="2400" b="1" cap="small" spc="50" dirty="0">
                <a:ln w="0"/>
                <a:effectLst>
                  <a:outerShdw blurRad="38100" dist="38100" dir="2700000" algn="tl">
                    <a:srgbClr val="000000">
                      <a:alpha val="43137"/>
                    </a:srgbClr>
                  </a:outerShdw>
                </a:effectLst>
                <a:latin typeface="Gotham Medium" panose="02000604030000020004"/>
                <a:cs typeface="Times New Roman" panose="02020603050405020304" pitchFamily="18" charset="0"/>
              </a:rPr>
              <a:t>Conclusion </a:t>
            </a:r>
          </a:p>
          <a:p>
            <a:pPr marL="892957" lvl="2" indent="-342900" hangingPunct="0">
              <a:spcBef>
                <a:spcPts val="1200"/>
              </a:spcBef>
              <a:buClr>
                <a:schemeClr val="accent2">
                  <a:lumMod val="50000"/>
                </a:schemeClr>
              </a:buClr>
              <a:buFont typeface="Wingdings" panose="05000000000000000000" pitchFamily="2" charset="2"/>
              <a:buChar char="q"/>
              <a:tabLst>
                <a:tab pos="642915" algn="l"/>
              </a:tabLst>
            </a:pPr>
            <a:r>
              <a:rPr lang="en-US" sz="2400" b="1" cap="small" spc="50" dirty="0">
                <a:ln w="0"/>
                <a:effectLst>
                  <a:outerShdw blurRad="38100" dist="38100" dir="2700000" algn="tl">
                    <a:srgbClr val="000000">
                      <a:alpha val="43137"/>
                    </a:srgbClr>
                  </a:outerShdw>
                </a:effectLst>
                <a:latin typeface="Gotham Medium" panose="02000604030000020004"/>
                <a:ea typeface="Times New Roman" panose="02020603050405020304" pitchFamily="18" charset="0"/>
                <a:cs typeface="Times New Roman" panose="02020603050405020304" pitchFamily="18" charset="0"/>
              </a:rPr>
              <a:t>Question &amp; Answers</a:t>
            </a:r>
          </a:p>
        </p:txBody>
      </p:sp>
      <p:sp>
        <p:nvSpPr>
          <p:cNvPr id="11" name="Title 1">
            <a:extLst>
              <a:ext uri="{FF2B5EF4-FFF2-40B4-BE49-F238E27FC236}">
                <a16:creationId xmlns:a16="http://schemas.microsoft.com/office/drawing/2014/main" id="{4C482057-5E68-4F5C-A743-EEEFF37166C5}"/>
              </a:ext>
            </a:extLst>
          </p:cNvPr>
          <p:cNvSpPr txBox="1">
            <a:spLocks/>
          </p:cNvSpPr>
          <p:nvPr/>
        </p:nvSpPr>
        <p:spPr>
          <a:xfrm>
            <a:off x="986760" y="387701"/>
            <a:ext cx="4003044" cy="3723709"/>
          </a:xfrm>
          <a:prstGeom prst="rect">
            <a:avLst/>
          </a:prstGeom>
          <a:solidFill>
            <a:schemeClr val="accent2">
              <a:lumMod val="75000"/>
              <a:alpha val="20000"/>
            </a:schemeClr>
          </a:solidFill>
          <a:ln>
            <a:noFill/>
          </a:ln>
          <a:effectLst>
            <a:innerShdw blurRad="63500" dist="50800" dir="18900000">
              <a:prstClr val="black">
                <a:alpha val="50000"/>
              </a:prstClr>
            </a:inn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a:spcBef>
                <a:spcPts val="0"/>
              </a:spcBef>
              <a:spcAft>
                <a:spcPts val="0"/>
              </a:spcAft>
            </a:pPr>
            <a:r>
              <a:rPr lang="en-US" sz="28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Through Jesus, therefore, let us continually offer to God a sacrifice of praise—the fruit of lips that openly profess his name.  </a:t>
            </a:r>
          </a:p>
          <a:p>
            <a:pPr marL="0" marR="0" algn="r">
              <a:spcBef>
                <a:spcPts val="0"/>
              </a:spcBef>
              <a:spcAft>
                <a:spcPts val="0"/>
              </a:spcAft>
            </a:pPr>
            <a:r>
              <a:rPr lang="en-US" sz="28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—Hebrews 13:15 NIV</a:t>
            </a:r>
            <a:endParaRPr lang="en-US" sz="20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p:txBody>
      </p:sp>
      <p:cxnSp>
        <p:nvCxnSpPr>
          <p:cNvPr id="12" name="Straight Connector 11">
            <a:extLst>
              <a:ext uri="{FF2B5EF4-FFF2-40B4-BE49-F238E27FC236}">
                <a16:creationId xmlns:a16="http://schemas.microsoft.com/office/drawing/2014/main" id="{F9568A4E-52BF-4D84-A25F-3C383854E74D}"/>
              </a:ext>
            </a:extLst>
          </p:cNvPr>
          <p:cNvCxnSpPr>
            <a:cxnSpLocks/>
          </p:cNvCxnSpPr>
          <p:nvPr/>
        </p:nvCxnSpPr>
        <p:spPr>
          <a:xfrm>
            <a:off x="5589107" y="4706408"/>
            <a:ext cx="6126480" cy="0"/>
          </a:xfrm>
          <a:prstGeom prst="line">
            <a:avLst/>
          </a:prstGeom>
          <a:ln w="920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CC9125B-1E68-40D0-BE55-9DFB948E8AA5}"/>
              </a:ext>
            </a:extLst>
          </p:cNvPr>
          <p:cNvCxnSpPr>
            <a:cxnSpLocks/>
          </p:cNvCxnSpPr>
          <p:nvPr/>
        </p:nvCxnSpPr>
        <p:spPr>
          <a:xfrm>
            <a:off x="5589107" y="3860364"/>
            <a:ext cx="6126480" cy="0"/>
          </a:xfrm>
          <a:prstGeom prst="line">
            <a:avLst/>
          </a:prstGeom>
          <a:ln w="920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
        <p:nvSpPr>
          <p:cNvPr id="2" name="Slide Number Placeholder 10">
            <a:extLst>
              <a:ext uri="{FF2B5EF4-FFF2-40B4-BE49-F238E27FC236}">
                <a16:creationId xmlns:a16="http://schemas.microsoft.com/office/drawing/2014/main" id="{A35AB39C-0BB4-59FD-B882-7E7F84877A58}"/>
              </a:ext>
            </a:extLst>
          </p:cNvPr>
          <p:cNvSpPr txBox="1">
            <a:spLocks/>
          </p:cNvSpPr>
          <p:nvPr/>
        </p:nvSpPr>
        <p:spPr>
          <a:xfrm>
            <a:off x="9080499" y="6291707"/>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b="1" i="0" kern="1200" cap="all" spc="100" baseline="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8DA9DAA-006C-4F4B-980E-E3DF019B24E2}" type="slidenum">
              <a:rPr lang="en-US" sz="1400" smtClean="0">
                <a:solidFill>
                  <a:schemeClr val="tx1"/>
                </a:solidFill>
                <a:effectLst>
                  <a:outerShdw blurRad="38100" dist="38100" dir="2700000" algn="tl">
                    <a:srgbClr val="000000">
                      <a:alpha val="43137"/>
                    </a:srgbClr>
                  </a:outerShdw>
                </a:effectLst>
                <a:latin typeface="Gotham Medium" panose="02000604030000020004"/>
              </a:rPr>
              <a:pPr/>
              <a:t>3</a:t>
            </a:fld>
            <a:endParaRPr lang="en-US" sz="1400" dirty="0">
              <a:solidFill>
                <a:schemeClr val="tx1"/>
              </a:solidFill>
              <a:effectLst>
                <a:outerShdw blurRad="38100" dist="38100" dir="2700000" algn="tl">
                  <a:srgbClr val="000000">
                    <a:alpha val="43137"/>
                  </a:srgbClr>
                </a:outerShdw>
              </a:effectLst>
              <a:latin typeface="Gotham Medium" panose="02000604030000020004"/>
            </a:endParaRPr>
          </a:p>
        </p:txBody>
      </p:sp>
      <p:cxnSp>
        <p:nvCxnSpPr>
          <p:cNvPr id="15" name="Straight Connector 14">
            <a:extLst>
              <a:ext uri="{FF2B5EF4-FFF2-40B4-BE49-F238E27FC236}">
                <a16:creationId xmlns:a16="http://schemas.microsoft.com/office/drawing/2014/main" id="{137E650C-2946-4F77-9C12-012B1900A21D}"/>
              </a:ext>
            </a:extLst>
          </p:cNvPr>
          <p:cNvCxnSpPr>
            <a:cxnSpLocks/>
          </p:cNvCxnSpPr>
          <p:nvPr/>
        </p:nvCxnSpPr>
        <p:spPr>
          <a:xfrm>
            <a:off x="5589107" y="1439684"/>
            <a:ext cx="6126480" cy="0"/>
          </a:xfrm>
          <a:prstGeom prst="line">
            <a:avLst/>
          </a:prstGeom>
          <a:ln w="920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grpSp>
        <p:nvGrpSpPr>
          <p:cNvPr id="16" name="Group 15">
            <a:extLst>
              <a:ext uri="{FF2B5EF4-FFF2-40B4-BE49-F238E27FC236}">
                <a16:creationId xmlns:a16="http://schemas.microsoft.com/office/drawing/2014/main" id="{5B257856-EFD7-418C-8E4F-FE5D7BA20E7C}"/>
              </a:ext>
            </a:extLst>
          </p:cNvPr>
          <p:cNvGrpSpPr/>
          <p:nvPr/>
        </p:nvGrpSpPr>
        <p:grpSpPr>
          <a:xfrm>
            <a:off x="199385" y="140789"/>
            <a:ext cx="365125" cy="6607044"/>
            <a:chOff x="199385" y="140789"/>
            <a:chExt cx="365125" cy="6607044"/>
          </a:xfrm>
        </p:grpSpPr>
        <p:sp>
          <p:nvSpPr>
            <p:cNvPr id="19" name="Footer Placeholder 9">
              <a:extLst>
                <a:ext uri="{FF2B5EF4-FFF2-40B4-BE49-F238E27FC236}">
                  <a16:creationId xmlns:a16="http://schemas.microsoft.com/office/drawing/2014/main" id="{1F41264E-6AAC-4CF5-A1AE-FA355D1BB31F}"/>
                </a:ext>
              </a:extLst>
            </p:cNvPr>
            <p:cNvSpPr txBox="1">
              <a:spLocks/>
            </p:cNvSpPr>
            <p:nvPr/>
          </p:nvSpPr>
          <p:spPr>
            <a:xfrm rot="16200000">
              <a:off x="-857823" y="1197997"/>
              <a:ext cx="2479541" cy="365125"/>
            </a:xfrm>
            <a:prstGeom prst="rect">
              <a:avLst/>
            </a:prstGeom>
            <a:solidFill>
              <a:schemeClr val="accent3">
                <a:lumMod val="50000"/>
              </a:schemeClr>
            </a:solidFill>
            <a:ln w="12700" cap="flat" cmpd="sng" algn="ctr">
              <a:solidFill>
                <a:schemeClr val="accent3">
                  <a:lumMod val="75000"/>
                </a:schemeClr>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70000" lnSpcReduction="2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cap="small" dirty="0" err="1">
                  <a:latin typeface="Arial Black" panose="020B0A04020102020204" pitchFamily="34" charset="0"/>
                </a:rPr>
                <a:t>Sacrific</a:t>
              </a:r>
              <a:fld id="{AD798C16-08D9-4512-A513-320F29080370}" type="slidenum">
                <a:rPr lang="en-US" sz="2000" cap="small" smtClean="0">
                  <a:latin typeface="Arial Black" panose="020B0A04020102020204" pitchFamily="34" charset="0"/>
                </a:rPr>
                <a:t>3</a:t>
              </a:fld>
              <a:fld id="{79BEC28F-E7C6-400E-B595-E6CCD3FCC6A9}" type="slidenum">
                <a:rPr lang="en-US" sz="2000" cap="small" smtClean="0">
                  <a:latin typeface="Arial Black" panose="020B0A04020102020204" pitchFamily="34" charset="0"/>
                </a:rPr>
                <a:t>3</a:t>
              </a:fld>
              <a:r>
                <a:rPr lang="en-US" sz="2000" cap="small" dirty="0">
                  <a:latin typeface="Arial Black" panose="020B0A04020102020204" pitchFamily="34" charset="0"/>
                </a:rPr>
                <a:t>es of Praise</a:t>
              </a:r>
            </a:p>
          </p:txBody>
        </p:sp>
        <p:cxnSp>
          <p:nvCxnSpPr>
            <p:cNvPr id="20" name="Straight Connector 19">
              <a:extLst>
                <a:ext uri="{FF2B5EF4-FFF2-40B4-BE49-F238E27FC236}">
                  <a16:creationId xmlns:a16="http://schemas.microsoft.com/office/drawing/2014/main" id="{34A4EAED-6AC4-40D4-BC0E-4E977841DD17}"/>
                </a:ext>
              </a:extLst>
            </p:cNvPr>
            <p:cNvCxnSpPr>
              <a:cxnSpLocks/>
            </p:cNvCxnSpPr>
            <p:nvPr/>
          </p:nvCxnSpPr>
          <p:spPr>
            <a:xfrm rot="16200000">
              <a:off x="-1643379" y="4736153"/>
              <a:ext cx="4023360" cy="0"/>
            </a:xfrm>
            <a:prstGeom prst="line">
              <a:avLst/>
            </a:prstGeom>
            <a:ln w="920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grpSp>
      <p:pic>
        <p:nvPicPr>
          <p:cNvPr id="6" name="Picture 5">
            <a:extLst>
              <a:ext uri="{FF2B5EF4-FFF2-40B4-BE49-F238E27FC236}">
                <a16:creationId xmlns:a16="http://schemas.microsoft.com/office/drawing/2014/main" id="{A8291800-76D4-49B1-A697-956DB55ABD0B}"/>
              </a:ext>
            </a:extLst>
          </p:cNvPr>
          <p:cNvPicPr>
            <a:picLocks noChangeAspect="1"/>
          </p:cNvPicPr>
          <p:nvPr/>
        </p:nvPicPr>
        <p:blipFill>
          <a:blip r:embed="rId3">
            <a:extLst>
              <a:ext uri="{28A0092B-C50C-407E-A947-70E740481C1C}">
                <a14:useLocalDpi xmlns:a14="http://schemas.microsoft.com/office/drawing/2010/main" val="0"/>
              </a:ext>
            </a:extLst>
          </a:blip>
          <a:srcRect l="6280" r="6280"/>
          <a:stretch/>
        </p:blipFill>
        <p:spPr>
          <a:xfrm>
            <a:off x="1257337" y="4457032"/>
            <a:ext cx="3054054" cy="2290801"/>
          </a:xfrm>
          <a:prstGeom prst="roundRect">
            <a:avLst>
              <a:gd name="adj" fmla="val 11111"/>
            </a:avLst>
          </a:prstGeom>
          <a:ln w="190500" cap="rnd">
            <a:solidFill>
              <a:schemeClr val="accent3">
                <a:lumMod val="50000"/>
              </a:schemeClr>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spTree>
    <p:extLst>
      <p:ext uri="{BB962C8B-B14F-4D97-AF65-F5344CB8AC3E}">
        <p14:creationId xmlns:p14="http://schemas.microsoft.com/office/powerpoint/2010/main" val="161359806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F287FE-1EFA-4C15-BFDD-1EE3F2D37BF1}"/>
              </a:ext>
            </a:extLst>
          </p:cNvPr>
          <p:cNvSpPr>
            <a:spLocks noGrp="1"/>
          </p:cNvSpPr>
          <p:nvPr>
            <p:ph type="title"/>
          </p:nvPr>
        </p:nvSpPr>
        <p:spPr>
          <a:xfrm>
            <a:off x="725905" y="-15155"/>
            <a:ext cx="10515600" cy="1120819"/>
          </a:xfrm>
        </p:spPr>
        <p:txBody>
          <a:bodyPr/>
          <a:lstStyle/>
          <a:p>
            <a:pPr marL="0" marR="0">
              <a:lnSpc>
                <a:spcPct val="107000"/>
              </a:lnSpc>
              <a:spcBef>
                <a:spcPts val="0"/>
              </a:spcBef>
              <a:spcAft>
                <a:spcPts val="0"/>
              </a:spcAft>
            </a:pPr>
            <a:r>
              <a:rPr lang="en-US" sz="4800" b="1" cap="small"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Give It Up</a:t>
            </a:r>
          </a:p>
        </p:txBody>
      </p:sp>
      <p:sp>
        <p:nvSpPr>
          <p:cNvPr id="6" name="Slide Number Placeholder 5">
            <a:extLst>
              <a:ext uri="{FF2B5EF4-FFF2-40B4-BE49-F238E27FC236}">
                <a16:creationId xmlns:a16="http://schemas.microsoft.com/office/drawing/2014/main" id="{8DE31DF2-0419-4016-924C-21929AC1EBFC}"/>
              </a:ext>
            </a:extLst>
          </p:cNvPr>
          <p:cNvSpPr>
            <a:spLocks noGrp="1"/>
          </p:cNvSpPr>
          <p:nvPr>
            <p:ph type="sldNum" sz="quarter" idx="12"/>
          </p:nvPr>
        </p:nvSpPr>
        <p:spPr>
          <a:xfrm>
            <a:off x="11158469" y="549901"/>
            <a:ext cx="683339" cy="365125"/>
          </a:xfrm>
          <a:ln>
            <a:solidFill>
              <a:schemeClr val="accent3">
                <a:lumMod val="75000"/>
              </a:schemeClr>
            </a:solidFill>
          </a:ln>
        </p:spPr>
        <p:txBody>
          <a:bodyPr/>
          <a:lstStyle/>
          <a:p>
            <a:fld id="{D8DA9DAA-006C-4F4B-980E-E3DF019B24E2}" type="slidenum">
              <a:rPr lang="en-US" sz="1600" smtClean="0">
                <a:solidFill>
                  <a:schemeClr val="tx1"/>
                </a:solidFill>
                <a:latin typeface="Arial Black" panose="020B0A04020102020204" pitchFamily="34" charset="0"/>
              </a:rPr>
              <a:pPr/>
              <a:t>4</a:t>
            </a:fld>
            <a:endParaRPr lang="en-US" sz="1600" dirty="0">
              <a:solidFill>
                <a:schemeClr val="tx1"/>
              </a:solidFill>
              <a:latin typeface="Arial Black" panose="020B0A04020102020204" pitchFamily="34" charset="0"/>
            </a:endParaRPr>
          </a:p>
        </p:txBody>
      </p:sp>
      <p:cxnSp>
        <p:nvCxnSpPr>
          <p:cNvPr id="15" name="Straight Connector 14">
            <a:extLst>
              <a:ext uri="{FF2B5EF4-FFF2-40B4-BE49-F238E27FC236}">
                <a16:creationId xmlns:a16="http://schemas.microsoft.com/office/drawing/2014/main" id="{77181FAD-1A1F-4D7A-B060-844BAEDEC459}"/>
              </a:ext>
            </a:extLst>
          </p:cNvPr>
          <p:cNvCxnSpPr>
            <a:cxnSpLocks/>
          </p:cNvCxnSpPr>
          <p:nvPr/>
        </p:nvCxnSpPr>
        <p:spPr>
          <a:xfrm>
            <a:off x="725905" y="1216600"/>
            <a:ext cx="10972800" cy="0"/>
          </a:xfrm>
          <a:prstGeom prst="line">
            <a:avLst/>
          </a:prstGeom>
          <a:solidFill>
            <a:schemeClr val="accent1">
              <a:lumMod val="75000"/>
            </a:schemeClr>
          </a:solidFill>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16" name="Footer Placeholder 9">
            <a:extLst>
              <a:ext uri="{FF2B5EF4-FFF2-40B4-BE49-F238E27FC236}">
                <a16:creationId xmlns:a16="http://schemas.microsoft.com/office/drawing/2014/main" id="{EB5E3721-9101-4978-9D7C-0498B6F49D18}"/>
              </a:ext>
            </a:extLst>
          </p:cNvPr>
          <p:cNvSpPr txBox="1">
            <a:spLocks/>
          </p:cNvSpPr>
          <p:nvPr/>
        </p:nvSpPr>
        <p:spPr>
          <a:xfrm rot="16200000">
            <a:off x="-857823" y="1197997"/>
            <a:ext cx="2479541" cy="365125"/>
          </a:xfrm>
          <a:prstGeom prst="rect">
            <a:avLst/>
          </a:prstGeom>
          <a:solidFill>
            <a:schemeClr val="accent3">
              <a:lumMod val="50000"/>
            </a:schemeClr>
          </a:solidFill>
          <a:ln w="12700" cap="flat" cmpd="sng" algn="ctr">
            <a:solidFill>
              <a:schemeClr val="accent3">
                <a:lumMod val="75000"/>
              </a:schemeClr>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77500" lnSpcReduction="2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cap="small" dirty="0">
                <a:latin typeface="Arial Black" panose="020B0A04020102020204" pitchFamily="34" charset="0"/>
              </a:rPr>
              <a:t>Sacrifices of Praise</a:t>
            </a:r>
          </a:p>
        </p:txBody>
      </p:sp>
      <p:cxnSp>
        <p:nvCxnSpPr>
          <p:cNvPr id="17" name="Straight Connector 16">
            <a:extLst>
              <a:ext uri="{FF2B5EF4-FFF2-40B4-BE49-F238E27FC236}">
                <a16:creationId xmlns:a16="http://schemas.microsoft.com/office/drawing/2014/main" id="{81A6713C-1B4C-441E-B513-95BF60A2E4BA}"/>
              </a:ext>
            </a:extLst>
          </p:cNvPr>
          <p:cNvCxnSpPr>
            <a:cxnSpLocks/>
          </p:cNvCxnSpPr>
          <p:nvPr/>
        </p:nvCxnSpPr>
        <p:spPr>
          <a:xfrm rot="16200000">
            <a:off x="-1643379" y="4736153"/>
            <a:ext cx="4023360" cy="0"/>
          </a:xfrm>
          <a:prstGeom prst="line">
            <a:avLst/>
          </a:prstGeom>
          <a:solidFill>
            <a:schemeClr val="accent1">
              <a:lumMod val="75000"/>
            </a:schemeClr>
          </a:solidFill>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5F3A4D33-248F-48A9-855D-ED2A13876ABD}"/>
              </a:ext>
            </a:extLst>
          </p:cNvPr>
          <p:cNvCxnSpPr>
            <a:cxnSpLocks/>
          </p:cNvCxnSpPr>
          <p:nvPr/>
        </p:nvCxnSpPr>
        <p:spPr>
          <a:xfrm>
            <a:off x="725905" y="6748346"/>
            <a:ext cx="10972800" cy="0"/>
          </a:xfrm>
          <a:prstGeom prst="line">
            <a:avLst/>
          </a:prstGeom>
          <a:solidFill>
            <a:schemeClr val="accent1">
              <a:lumMod val="75000"/>
            </a:schemeClr>
          </a:solidFill>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516488E3-8A34-467C-A089-EC12C29797CB}"/>
              </a:ext>
            </a:extLst>
          </p:cNvPr>
          <p:cNvPicPr>
            <a:picLocks noChangeAspect="1"/>
          </p:cNvPicPr>
          <p:nvPr/>
        </p:nvPicPr>
        <p:blipFill>
          <a:blip r:embed="rId3">
            <a:extLst>
              <a:ext uri="{28A0092B-C50C-407E-A947-70E740481C1C}">
                <a14:useLocalDpi xmlns:a14="http://schemas.microsoft.com/office/drawing/2010/main" val="0"/>
              </a:ext>
            </a:extLst>
          </a:blip>
          <a:srcRect l="33588"/>
          <a:stretch>
            <a:fillRect/>
          </a:stretch>
        </p:blipFill>
        <p:spPr>
          <a:xfrm>
            <a:off x="901894" y="3071446"/>
            <a:ext cx="2885598" cy="2840965"/>
          </a:xfrm>
          <a:prstGeom prst="rect">
            <a:avLst/>
          </a:prstGeom>
          <a:ln w="190500" cap="sq">
            <a:solidFill>
              <a:schemeClr val="accent2">
                <a:lumMod val="40000"/>
                <a:lumOff val="60000"/>
              </a:schemeClr>
            </a:solidFill>
            <a:prstDash val="solid"/>
            <a:miter lim="800000"/>
          </a:ln>
          <a:effectLst>
            <a:glow rad="139700">
              <a:schemeClr val="accent2">
                <a:satMod val="175000"/>
                <a:alpha val="40000"/>
              </a:schemeClr>
            </a:glow>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sp>
        <p:nvSpPr>
          <p:cNvPr id="5" name="TextBox 4">
            <a:extLst>
              <a:ext uri="{FF2B5EF4-FFF2-40B4-BE49-F238E27FC236}">
                <a16:creationId xmlns:a16="http://schemas.microsoft.com/office/drawing/2014/main" id="{38DE476D-C50D-3BF0-F71F-176CC71DA0B9}"/>
              </a:ext>
            </a:extLst>
          </p:cNvPr>
          <p:cNvSpPr txBox="1"/>
          <p:nvPr/>
        </p:nvSpPr>
        <p:spPr>
          <a:xfrm>
            <a:off x="4007354" y="2541493"/>
            <a:ext cx="8085765" cy="3370923"/>
          </a:xfrm>
          <a:prstGeom prst="rect">
            <a:avLst/>
          </a:prstGeom>
          <a:solidFill>
            <a:schemeClr val="bg1">
              <a:alpha val="20000"/>
            </a:schemeClr>
          </a:solidFill>
        </p:spPr>
        <p:txBody>
          <a:bodyPr wrap="square">
            <a:spAutoFit/>
          </a:bodyPr>
          <a:lstStyle/>
          <a:p>
            <a:pPr marL="0" marR="0">
              <a:lnSpc>
                <a:spcPct val="107000"/>
              </a:lnSpc>
              <a:spcBef>
                <a:spcPts val="0"/>
              </a:spcBef>
              <a:spcAft>
                <a:spcPts val="0"/>
              </a:spcAft>
            </a:pPr>
            <a:r>
              <a:rPr lang="en-US" sz="20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Christians find repeated encouragements in Scripture to offer praise to the Lord. Likewise, church services are full of singing, praying, and preaching that give praise to God. Why do we do this? What is the background and basis for Christian praise? The author of Hebrews teaches us that certain observances in the Old Testament demonstrate how our practices are both contrasting and parallel to the prescribed customs of the ancient people of Israel. Tracing these antecedents back to their Old Testament sources, we may better understand how praise is an essential element in our relationship with God today. Then, perhaps, we can “give it up” to the Lord, a full-throated expression of our praise and adoration. </a:t>
            </a:r>
          </a:p>
        </p:txBody>
      </p:sp>
      <p:sp>
        <p:nvSpPr>
          <p:cNvPr id="22" name="TextBox 21">
            <a:extLst>
              <a:ext uri="{FF2B5EF4-FFF2-40B4-BE49-F238E27FC236}">
                <a16:creationId xmlns:a16="http://schemas.microsoft.com/office/drawing/2014/main" id="{3B941D59-0812-4FA5-ACD2-C6292795C75E}"/>
              </a:ext>
            </a:extLst>
          </p:cNvPr>
          <p:cNvSpPr txBox="1"/>
          <p:nvPr/>
        </p:nvSpPr>
        <p:spPr>
          <a:xfrm>
            <a:off x="901893" y="1216600"/>
            <a:ext cx="11266710" cy="2053639"/>
          </a:xfrm>
          <a:prstGeom prst="rect">
            <a:avLst/>
          </a:prstGeom>
          <a:solidFill>
            <a:schemeClr val="bg1">
              <a:alpha val="20000"/>
            </a:schemeClr>
          </a:solidFill>
        </p:spPr>
        <p:txBody>
          <a:bodyPr wrap="square">
            <a:spAutoFit/>
          </a:bodyPr>
          <a:lstStyle/>
          <a:p>
            <a:pPr marL="0" marR="0">
              <a:lnSpc>
                <a:spcPct val="107000"/>
              </a:lnSpc>
              <a:spcBef>
                <a:spcPts val="0"/>
              </a:spcBef>
              <a:spcAft>
                <a:spcPts val="0"/>
              </a:spcAft>
            </a:pPr>
            <a:r>
              <a:rPr lang="en-US" sz="20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When a concert artist finishes an outstanding performance, the emcee might exhort an appreciative audience to “Give it up!” for the people on stage. This results in loud applause with whooping and hollering. In a traditional opera setting, one is likely to hear people shouting, “Bravo!” or even “Bravissimo!” These outbursts show recognition of excellence, expression of gratitude, and release of emotion for the concertgoer. </a:t>
            </a:r>
          </a:p>
          <a:p>
            <a:pPr marL="0" marR="0">
              <a:lnSpc>
                <a:spcPct val="107000"/>
              </a:lnSpc>
              <a:spcBef>
                <a:spcPts val="0"/>
              </a:spcBef>
              <a:spcAft>
                <a:spcPts val="0"/>
              </a:spcAft>
            </a:pPr>
            <a:endParaRPr lang="en-US" sz="20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7002867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
            <a:extLst>
              <a:ext uri="{FF2B5EF4-FFF2-40B4-BE49-F238E27FC236}">
                <a16:creationId xmlns:a16="http://schemas.microsoft.com/office/drawing/2014/main" id="{CA164D59-6240-2AFA-10E0-4B6D22C4223B}"/>
              </a:ext>
            </a:extLst>
          </p:cNvPr>
          <p:cNvSpPr>
            <a:spLocks noGrp="1"/>
          </p:cNvSpPr>
          <p:nvPr>
            <p:ph type="title"/>
          </p:nvPr>
        </p:nvSpPr>
        <p:spPr>
          <a:xfrm>
            <a:off x="838200" y="156996"/>
            <a:ext cx="10515600" cy="498477"/>
          </a:xfrm>
          <a:ln>
            <a:solidFill>
              <a:schemeClr val="accent1">
                <a:lumMod val="75000"/>
              </a:schemeClr>
            </a:solidFill>
          </a:ln>
        </p:spPr>
        <p:txBody>
          <a:bodyPr>
            <a:normAutofit fontScale="90000"/>
          </a:bodyPr>
          <a:lstStyle/>
          <a:p>
            <a:r>
              <a:rPr lang="en-US" b="1" cap="small" dirty="0">
                <a:effectLst>
                  <a:outerShdw blurRad="38100" dist="38100" dir="2700000" algn="tl">
                    <a:srgbClr val="000000">
                      <a:alpha val="43137"/>
                    </a:srgbClr>
                  </a:outerShdw>
                </a:effectLst>
                <a:latin typeface="Gotham Medium" panose="02000604030000020004"/>
              </a:rPr>
              <a:t>Key Points </a:t>
            </a:r>
          </a:p>
        </p:txBody>
      </p:sp>
      <p:sp>
        <p:nvSpPr>
          <p:cNvPr id="6" name="Slide Number Placeholder 5">
            <a:extLst>
              <a:ext uri="{FF2B5EF4-FFF2-40B4-BE49-F238E27FC236}">
                <a16:creationId xmlns:a16="http://schemas.microsoft.com/office/drawing/2014/main" id="{AB55FF1C-3CBD-419A-9DE4-7A8AA6371B6A}"/>
              </a:ext>
            </a:extLst>
          </p:cNvPr>
          <p:cNvSpPr>
            <a:spLocks noGrp="1"/>
          </p:cNvSpPr>
          <p:nvPr>
            <p:ph type="sldNum" sz="quarter" idx="12"/>
          </p:nvPr>
        </p:nvSpPr>
        <p:spPr>
          <a:xfrm>
            <a:off x="11015366" y="5921607"/>
            <a:ext cx="683339" cy="365125"/>
          </a:xfrm>
        </p:spPr>
        <p:txBody>
          <a:bodyPr>
            <a:normAutofit/>
          </a:bodyPr>
          <a:lstStyle/>
          <a:p>
            <a:pPr>
              <a:spcAft>
                <a:spcPts val="600"/>
              </a:spcAft>
            </a:pPr>
            <a:fld id="{D8DA9DAA-006C-4F4B-980E-E3DF019B24E2}" type="slidenum">
              <a:rPr lang="en-US" sz="1400" b="1" cap="all" spc="100" smtClean="0">
                <a:solidFill>
                  <a:schemeClr val="bg1"/>
                </a:solidFill>
                <a:latin typeface="Arial Black" panose="020B0A04020102020204" pitchFamily="34" charset="0"/>
              </a:rPr>
              <a:pPr>
                <a:spcAft>
                  <a:spcPts val="600"/>
                </a:spcAft>
              </a:pPr>
              <a:t>5</a:t>
            </a:fld>
            <a:endParaRPr lang="en-US" sz="1400" b="1" cap="all" spc="100" dirty="0">
              <a:solidFill>
                <a:schemeClr val="bg1"/>
              </a:solidFill>
              <a:latin typeface="Arial Black" panose="020B0A04020102020204" pitchFamily="34" charset="0"/>
            </a:endParaRPr>
          </a:p>
        </p:txBody>
      </p:sp>
      <p:graphicFrame>
        <p:nvGraphicFramePr>
          <p:cNvPr id="11" name="Diagram 10">
            <a:extLst>
              <a:ext uri="{FF2B5EF4-FFF2-40B4-BE49-F238E27FC236}">
                <a16:creationId xmlns:a16="http://schemas.microsoft.com/office/drawing/2014/main" id="{503F7713-8E67-1421-2A8A-400A0F3D2CE1}"/>
              </a:ext>
            </a:extLst>
          </p:cNvPr>
          <p:cNvGraphicFramePr/>
          <p:nvPr>
            <p:extLst>
              <p:ext uri="{D42A27DB-BD31-4B8C-83A1-F6EECF244321}">
                <p14:modId xmlns:p14="http://schemas.microsoft.com/office/powerpoint/2010/main" val="3123857881"/>
              </p:ext>
            </p:extLst>
          </p:nvPr>
        </p:nvGraphicFramePr>
        <p:xfrm>
          <a:off x="725905" y="773404"/>
          <a:ext cx="7344668" cy="527617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2" name="Group 1">
            <a:extLst>
              <a:ext uri="{FF2B5EF4-FFF2-40B4-BE49-F238E27FC236}">
                <a16:creationId xmlns:a16="http://schemas.microsoft.com/office/drawing/2014/main" id="{91B75E6D-DD3F-4ED8-9EE6-2B6AADF51746}"/>
              </a:ext>
            </a:extLst>
          </p:cNvPr>
          <p:cNvGrpSpPr/>
          <p:nvPr/>
        </p:nvGrpSpPr>
        <p:grpSpPr>
          <a:xfrm>
            <a:off x="199385" y="66011"/>
            <a:ext cx="11499320" cy="6020891"/>
            <a:chOff x="199385" y="140788"/>
            <a:chExt cx="11499320" cy="6607558"/>
          </a:xfrm>
          <a:solidFill>
            <a:schemeClr val="accent2">
              <a:lumMod val="20000"/>
              <a:lumOff val="80000"/>
            </a:schemeClr>
          </a:solidFill>
        </p:grpSpPr>
        <p:cxnSp>
          <p:nvCxnSpPr>
            <p:cNvPr id="8" name="Straight Connector 7">
              <a:extLst>
                <a:ext uri="{FF2B5EF4-FFF2-40B4-BE49-F238E27FC236}">
                  <a16:creationId xmlns:a16="http://schemas.microsoft.com/office/drawing/2014/main" id="{6B4C1740-1802-4C5A-A7EF-499332B34CE5}"/>
                </a:ext>
              </a:extLst>
            </p:cNvPr>
            <p:cNvCxnSpPr>
              <a:cxnSpLocks/>
            </p:cNvCxnSpPr>
            <p:nvPr/>
          </p:nvCxnSpPr>
          <p:spPr>
            <a:xfrm>
              <a:off x="725905" y="835600"/>
              <a:ext cx="10972800" cy="0"/>
            </a:xfrm>
            <a:prstGeom prst="line">
              <a:avLst/>
            </a:prstGeom>
            <a:grpFill/>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9" name="Footer Placeholder 9">
              <a:extLst>
                <a:ext uri="{FF2B5EF4-FFF2-40B4-BE49-F238E27FC236}">
                  <a16:creationId xmlns:a16="http://schemas.microsoft.com/office/drawing/2014/main" id="{D7FC8CD1-408E-4146-94C5-2737697D80BE}"/>
                </a:ext>
              </a:extLst>
            </p:cNvPr>
            <p:cNvSpPr txBox="1">
              <a:spLocks/>
            </p:cNvSpPr>
            <p:nvPr/>
          </p:nvSpPr>
          <p:spPr>
            <a:xfrm rot="16200000">
              <a:off x="-1019672" y="1359845"/>
              <a:ext cx="2803239" cy="365125"/>
            </a:xfrm>
            <a:prstGeom prst="rect">
              <a:avLst/>
            </a:prstGeom>
            <a:solidFill>
              <a:schemeClr val="accent3">
                <a:lumMod val="75000"/>
              </a:schemeClr>
            </a:solidFill>
            <a:ln w="12700" cap="flat" cmpd="sng" algn="ctr">
              <a:solidFill>
                <a:schemeClr val="accent1">
                  <a:lumMod val="75000"/>
                </a:schemeClr>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85000" lnSpcReduction="1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cap="small" dirty="0">
                  <a:latin typeface="Arial Black" panose="020B0A04020102020204" pitchFamily="34" charset="0"/>
                </a:rPr>
                <a:t>Sacrifices of Praise</a:t>
              </a:r>
            </a:p>
          </p:txBody>
        </p:sp>
        <p:cxnSp>
          <p:nvCxnSpPr>
            <p:cNvPr id="10" name="Straight Connector 9">
              <a:extLst>
                <a:ext uri="{FF2B5EF4-FFF2-40B4-BE49-F238E27FC236}">
                  <a16:creationId xmlns:a16="http://schemas.microsoft.com/office/drawing/2014/main" id="{03AE2B84-76CE-484C-ACBD-E726AA9B4644}"/>
                </a:ext>
              </a:extLst>
            </p:cNvPr>
            <p:cNvCxnSpPr>
              <a:cxnSpLocks/>
            </p:cNvCxnSpPr>
            <p:nvPr/>
          </p:nvCxnSpPr>
          <p:spPr>
            <a:xfrm flipV="1">
              <a:off x="368302" y="3183681"/>
              <a:ext cx="0" cy="3564152"/>
            </a:xfrm>
            <a:prstGeom prst="line">
              <a:avLst/>
            </a:prstGeom>
            <a:grpFill/>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6358391B-1C42-4FAC-B25F-EA1F02AD3D50}"/>
                </a:ext>
              </a:extLst>
            </p:cNvPr>
            <p:cNvCxnSpPr>
              <a:cxnSpLocks/>
            </p:cNvCxnSpPr>
            <p:nvPr/>
          </p:nvCxnSpPr>
          <p:spPr>
            <a:xfrm>
              <a:off x="725905" y="6748346"/>
              <a:ext cx="10972800" cy="0"/>
            </a:xfrm>
            <a:prstGeom prst="line">
              <a:avLst/>
            </a:prstGeom>
            <a:grpFill/>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grpSp>
      <p:pic>
        <p:nvPicPr>
          <p:cNvPr id="7" name="Picture 6" descr="A close-up of a hand reaching for a cross&#10;&#10;AI-generated content may be incorrect.">
            <a:extLst>
              <a:ext uri="{FF2B5EF4-FFF2-40B4-BE49-F238E27FC236}">
                <a16:creationId xmlns:a16="http://schemas.microsoft.com/office/drawing/2014/main" id="{84372083-14F8-0612-5BE0-D0231602C53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698330" y="1343184"/>
            <a:ext cx="3000375" cy="4219575"/>
          </a:xfrm>
          <a:prstGeom prst="rect">
            <a:avLst/>
          </a:prstGeom>
        </p:spPr>
      </p:pic>
    </p:spTree>
    <p:extLst>
      <p:ext uri="{BB962C8B-B14F-4D97-AF65-F5344CB8AC3E}">
        <p14:creationId xmlns:p14="http://schemas.microsoft.com/office/powerpoint/2010/main" val="315928863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AE8076-46C8-2085-4E6F-0666D076C8F6}"/>
            </a:ext>
          </a:extLst>
        </p:cNvPr>
        <p:cNvGrpSpPr/>
        <p:nvPr/>
      </p:nvGrpSpPr>
      <p:grpSpPr>
        <a:xfrm>
          <a:off x="0" y="0"/>
          <a:ext cx="0" cy="0"/>
          <a:chOff x="0" y="0"/>
          <a:chExt cx="0" cy="0"/>
        </a:xfrm>
      </p:grpSpPr>
      <p:sp>
        <p:nvSpPr>
          <p:cNvPr id="16" name="Title 1">
            <a:extLst>
              <a:ext uri="{FF2B5EF4-FFF2-40B4-BE49-F238E27FC236}">
                <a16:creationId xmlns:a16="http://schemas.microsoft.com/office/drawing/2014/main" id="{AEB6F4ED-EC6B-B677-31D3-4DF70DB3F53E}"/>
              </a:ext>
            </a:extLst>
          </p:cNvPr>
          <p:cNvSpPr>
            <a:spLocks noGrp="1"/>
          </p:cNvSpPr>
          <p:nvPr>
            <p:ph type="title"/>
          </p:nvPr>
        </p:nvSpPr>
        <p:spPr>
          <a:xfrm>
            <a:off x="838200" y="156996"/>
            <a:ext cx="10515600" cy="498477"/>
          </a:xfrm>
          <a:ln>
            <a:solidFill>
              <a:schemeClr val="accent1">
                <a:lumMod val="75000"/>
              </a:schemeClr>
            </a:solidFill>
          </a:ln>
        </p:spPr>
        <p:txBody>
          <a:bodyPr>
            <a:normAutofit fontScale="90000"/>
          </a:bodyPr>
          <a:lstStyle/>
          <a:p>
            <a:r>
              <a:rPr lang="en-US" b="1" cap="small" dirty="0">
                <a:effectLst>
                  <a:outerShdw blurRad="38100" dist="38100" dir="2700000" algn="tl">
                    <a:srgbClr val="000000">
                      <a:alpha val="43137"/>
                    </a:srgbClr>
                  </a:outerShdw>
                </a:effectLst>
                <a:latin typeface="Gotham Medium" panose="02000604030000020004"/>
              </a:rPr>
              <a:t>Key Points </a:t>
            </a:r>
          </a:p>
        </p:txBody>
      </p:sp>
      <p:sp>
        <p:nvSpPr>
          <p:cNvPr id="6" name="Slide Number Placeholder 5">
            <a:extLst>
              <a:ext uri="{FF2B5EF4-FFF2-40B4-BE49-F238E27FC236}">
                <a16:creationId xmlns:a16="http://schemas.microsoft.com/office/drawing/2014/main" id="{742C8EA9-0BD5-BD8A-E491-B15E48D21AB3}"/>
              </a:ext>
            </a:extLst>
          </p:cNvPr>
          <p:cNvSpPr>
            <a:spLocks noGrp="1"/>
          </p:cNvSpPr>
          <p:nvPr>
            <p:ph type="sldNum" sz="quarter" idx="12"/>
          </p:nvPr>
        </p:nvSpPr>
        <p:spPr>
          <a:xfrm>
            <a:off x="11015366" y="5921607"/>
            <a:ext cx="683339" cy="365125"/>
          </a:xfrm>
        </p:spPr>
        <p:txBody>
          <a:bodyPr>
            <a:normAutofit/>
          </a:bodyPr>
          <a:lstStyle/>
          <a:p>
            <a:pPr>
              <a:spcAft>
                <a:spcPts val="600"/>
              </a:spcAft>
            </a:pPr>
            <a:fld id="{D8DA9DAA-006C-4F4B-980E-E3DF019B24E2}" type="slidenum">
              <a:rPr lang="en-US" sz="1400" b="1" cap="all" spc="100" smtClean="0">
                <a:solidFill>
                  <a:schemeClr val="bg1"/>
                </a:solidFill>
                <a:latin typeface="Arial Black" panose="020B0A04020102020204" pitchFamily="34" charset="0"/>
              </a:rPr>
              <a:pPr>
                <a:spcAft>
                  <a:spcPts val="600"/>
                </a:spcAft>
              </a:pPr>
              <a:t>6</a:t>
            </a:fld>
            <a:endParaRPr lang="en-US" sz="1400" b="1" cap="all" spc="100" dirty="0">
              <a:solidFill>
                <a:schemeClr val="bg1"/>
              </a:solidFill>
              <a:latin typeface="Arial Black" panose="020B0A04020102020204" pitchFamily="34" charset="0"/>
            </a:endParaRPr>
          </a:p>
        </p:txBody>
      </p:sp>
      <p:graphicFrame>
        <p:nvGraphicFramePr>
          <p:cNvPr id="11" name="Diagram 10">
            <a:extLst>
              <a:ext uri="{FF2B5EF4-FFF2-40B4-BE49-F238E27FC236}">
                <a16:creationId xmlns:a16="http://schemas.microsoft.com/office/drawing/2014/main" id="{B453C223-8B06-0D47-9341-1B76AD0838A8}"/>
              </a:ext>
            </a:extLst>
          </p:cNvPr>
          <p:cNvGraphicFramePr/>
          <p:nvPr>
            <p:extLst>
              <p:ext uri="{D42A27DB-BD31-4B8C-83A1-F6EECF244321}">
                <p14:modId xmlns:p14="http://schemas.microsoft.com/office/powerpoint/2010/main" val="317743877"/>
              </p:ext>
            </p:extLst>
          </p:nvPr>
        </p:nvGraphicFramePr>
        <p:xfrm>
          <a:off x="959086" y="767068"/>
          <a:ext cx="7344668" cy="527617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2" name="Group 1">
            <a:extLst>
              <a:ext uri="{FF2B5EF4-FFF2-40B4-BE49-F238E27FC236}">
                <a16:creationId xmlns:a16="http://schemas.microsoft.com/office/drawing/2014/main" id="{1D324BCC-C37D-6116-F3D6-96F9EFD2B9A5}"/>
              </a:ext>
            </a:extLst>
          </p:cNvPr>
          <p:cNvGrpSpPr/>
          <p:nvPr/>
        </p:nvGrpSpPr>
        <p:grpSpPr>
          <a:xfrm>
            <a:off x="199385" y="66011"/>
            <a:ext cx="11499320" cy="6020891"/>
            <a:chOff x="199385" y="140788"/>
            <a:chExt cx="11499320" cy="6607558"/>
          </a:xfrm>
          <a:solidFill>
            <a:schemeClr val="accent2">
              <a:lumMod val="20000"/>
              <a:lumOff val="80000"/>
            </a:schemeClr>
          </a:solidFill>
        </p:grpSpPr>
        <p:cxnSp>
          <p:nvCxnSpPr>
            <p:cNvPr id="8" name="Straight Connector 7">
              <a:extLst>
                <a:ext uri="{FF2B5EF4-FFF2-40B4-BE49-F238E27FC236}">
                  <a16:creationId xmlns:a16="http://schemas.microsoft.com/office/drawing/2014/main" id="{3E61B6EE-ED82-9828-E9E1-39D4F5ADBA19}"/>
                </a:ext>
              </a:extLst>
            </p:cNvPr>
            <p:cNvCxnSpPr>
              <a:cxnSpLocks/>
            </p:cNvCxnSpPr>
            <p:nvPr/>
          </p:nvCxnSpPr>
          <p:spPr>
            <a:xfrm>
              <a:off x="725905" y="835600"/>
              <a:ext cx="10972800" cy="0"/>
            </a:xfrm>
            <a:prstGeom prst="line">
              <a:avLst/>
            </a:prstGeom>
            <a:grpFill/>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9" name="Footer Placeholder 9">
              <a:extLst>
                <a:ext uri="{FF2B5EF4-FFF2-40B4-BE49-F238E27FC236}">
                  <a16:creationId xmlns:a16="http://schemas.microsoft.com/office/drawing/2014/main" id="{9A75E727-6898-7CC1-05E7-302F6B70D95E}"/>
                </a:ext>
              </a:extLst>
            </p:cNvPr>
            <p:cNvSpPr txBox="1">
              <a:spLocks/>
            </p:cNvSpPr>
            <p:nvPr/>
          </p:nvSpPr>
          <p:spPr>
            <a:xfrm rot="16200000">
              <a:off x="-1019672" y="1359845"/>
              <a:ext cx="2803239" cy="365125"/>
            </a:xfrm>
            <a:prstGeom prst="rect">
              <a:avLst/>
            </a:prstGeom>
            <a:solidFill>
              <a:schemeClr val="accent3">
                <a:lumMod val="75000"/>
              </a:schemeClr>
            </a:solidFill>
            <a:ln w="12700" cap="flat" cmpd="sng" algn="ctr">
              <a:solidFill>
                <a:schemeClr val="accent1">
                  <a:lumMod val="75000"/>
                </a:schemeClr>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85000" lnSpcReduction="1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cap="small" dirty="0">
                  <a:latin typeface="Arial Black" panose="020B0A04020102020204" pitchFamily="34" charset="0"/>
                </a:rPr>
                <a:t>Sacrifices of Praise</a:t>
              </a:r>
            </a:p>
          </p:txBody>
        </p:sp>
        <p:cxnSp>
          <p:nvCxnSpPr>
            <p:cNvPr id="10" name="Straight Connector 9">
              <a:extLst>
                <a:ext uri="{FF2B5EF4-FFF2-40B4-BE49-F238E27FC236}">
                  <a16:creationId xmlns:a16="http://schemas.microsoft.com/office/drawing/2014/main" id="{4AB05D5F-BC73-F751-7168-61F7E53B26F0}"/>
                </a:ext>
              </a:extLst>
            </p:cNvPr>
            <p:cNvCxnSpPr>
              <a:cxnSpLocks/>
            </p:cNvCxnSpPr>
            <p:nvPr/>
          </p:nvCxnSpPr>
          <p:spPr>
            <a:xfrm flipV="1">
              <a:off x="368302" y="3183681"/>
              <a:ext cx="0" cy="3564152"/>
            </a:xfrm>
            <a:prstGeom prst="line">
              <a:avLst/>
            </a:prstGeom>
            <a:grpFill/>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165B4CB-B23F-96B9-BE7A-EEDACFB0D514}"/>
                </a:ext>
              </a:extLst>
            </p:cNvPr>
            <p:cNvCxnSpPr>
              <a:cxnSpLocks/>
            </p:cNvCxnSpPr>
            <p:nvPr/>
          </p:nvCxnSpPr>
          <p:spPr>
            <a:xfrm>
              <a:off x="725905" y="6748346"/>
              <a:ext cx="10972800" cy="0"/>
            </a:xfrm>
            <a:prstGeom prst="line">
              <a:avLst/>
            </a:prstGeom>
            <a:grpFill/>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grpSp>
      <p:pic>
        <p:nvPicPr>
          <p:cNvPr id="7" name="Picture 6" descr="A close-up of a hand reaching for a cross&#10;&#10;AI-generated content may be incorrect.">
            <a:extLst>
              <a:ext uri="{FF2B5EF4-FFF2-40B4-BE49-F238E27FC236}">
                <a16:creationId xmlns:a16="http://schemas.microsoft.com/office/drawing/2014/main" id="{F2BCE3D9-90F1-66DD-5811-B990BDAE234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698330" y="1343184"/>
            <a:ext cx="3000375" cy="4219575"/>
          </a:xfrm>
          <a:prstGeom prst="rect">
            <a:avLst/>
          </a:prstGeom>
        </p:spPr>
      </p:pic>
      <p:graphicFrame>
        <p:nvGraphicFramePr>
          <p:cNvPr id="3" name="Diagram 2">
            <a:extLst>
              <a:ext uri="{FF2B5EF4-FFF2-40B4-BE49-F238E27FC236}">
                <a16:creationId xmlns:a16="http://schemas.microsoft.com/office/drawing/2014/main" id="{4FF710ED-2C83-9339-2DA7-3A3950CE9312}"/>
              </a:ext>
            </a:extLst>
          </p:cNvPr>
          <p:cNvGraphicFramePr/>
          <p:nvPr>
            <p:extLst>
              <p:ext uri="{D42A27DB-BD31-4B8C-83A1-F6EECF244321}">
                <p14:modId xmlns:p14="http://schemas.microsoft.com/office/powerpoint/2010/main" val="1266585412"/>
              </p:ext>
            </p:extLst>
          </p:nvPr>
        </p:nvGraphicFramePr>
        <p:xfrm>
          <a:off x="959086" y="3147042"/>
          <a:ext cx="7344668" cy="2298416"/>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extLst>
      <p:ext uri="{BB962C8B-B14F-4D97-AF65-F5344CB8AC3E}">
        <p14:creationId xmlns:p14="http://schemas.microsoft.com/office/powerpoint/2010/main" val="93550219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4110C3-8056-83D7-6D43-B069FA0FA87B}"/>
            </a:ext>
          </a:extLst>
        </p:cNvPr>
        <p:cNvGrpSpPr/>
        <p:nvPr/>
      </p:nvGrpSpPr>
      <p:grpSpPr>
        <a:xfrm>
          <a:off x="0" y="0"/>
          <a:ext cx="0" cy="0"/>
          <a:chOff x="0" y="0"/>
          <a:chExt cx="0" cy="0"/>
        </a:xfrm>
      </p:grpSpPr>
      <p:sp>
        <p:nvSpPr>
          <p:cNvPr id="16" name="Title 1">
            <a:extLst>
              <a:ext uri="{FF2B5EF4-FFF2-40B4-BE49-F238E27FC236}">
                <a16:creationId xmlns:a16="http://schemas.microsoft.com/office/drawing/2014/main" id="{4072153F-9D16-880B-D5C5-6FA6A187BCED}"/>
              </a:ext>
            </a:extLst>
          </p:cNvPr>
          <p:cNvSpPr>
            <a:spLocks noGrp="1"/>
          </p:cNvSpPr>
          <p:nvPr>
            <p:ph type="title"/>
          </p:nvPr>
        </p:nvSpPr>
        <p:spPr>
          <a:xfrm>
            <a:off x="838200" y="156996"/>
            <a:ext cx="10515600" cy="498477"/>
          </a:xfrm>
          <a:ln>
            <a:solidFill>
              <a:schemeClr val="accent1">
                <a:lumMod val="75000"/>
              </a:schemeClr>
            </a:solidFill>
          </a:ln>
        </p:spPr>
        <p:txBody>
          <a:bodyPr>
            <a:normAutofit fontScale="90000"/>
          </a:bodyPr>
          <a:lstStyle/>
          <a:p>
            <a:r>
              <a:rPr lang="en-US" b="1" cap="small" dirty="0">
                <a:effectLst>
                  <a:outerShdw blurRad="38100" dist="38100" dir="2700000" algn="tl">
                    <a:srgbClr val="000000">
                      <a:alpha val="43137"/>
                    </a:srgbClr>
                  </a:outerShdw>
                </a:effectLst>
                <a:latin typeface="Gotham Medium" panose="02000604030000020004"/>
              </a:rPr>
              <a:t>Key Points </a:t>
            </a:r>
          </a:p>
        </p:txBody>
      </p:sp>
      <p:sp>
        <p:nvSpPr>
          <p:cNvPr id="6" name="Slide Number Placeholder 5">
            <a:extLst>
              <a:ext uri="{FF2B5EF4-FFF2-40B4-BE49-F238E27FC236}">
                <a16:creationId xmlns:a16="http://schemas.microsoft.com/office/drawing/2014/main" id="{668F3B10-DE92-E8BF-D860-927A13E5F747}"/>
              </a:ext>
            </a:extLst>
          </p:cNvPr>
          <p:cNvSpPr>
            <a:spLocks noGrp="1"/>
          </p:cNvSpPr>
          <p:nvPr>
            <p:ph type="sldNum" sz="quarter" idx="12"/>
          </p:nvPr>
        </p:nvSpPr>
        <p:spPr>
          <a:xfrm>
            <a:off x="11015366" y="5921607"/>
            <a:ext cx="683339" cy="365125"/>
          </a:xfrm>
        </p:spPr>
        <p:txBody>
          <a:bodyPr>
            <a:normAutofit/>
          </a:bodyPr>
          <a:lstStyle/>
          <a:p>
            <a:pPr>
              <a:spcAft>
                <a:spcPts val="600"/>
              </a:spcAft>
            </a:pPr>
            <a:fld id="{D8DA9DAA-006C-4F4B-980E-E3DF019B24E2}" type="slidenum">
              <a:rPr lang="en-US" sz="1400" b="1" cap="all" spc="100" smtClean="0">
                <a:solidFill>
                  <a:schemeClr val="bg1"/>
                </a:solidFill>
                <a:latin typeface="Arial Black" panose="020B0A04020102020204" pitchFamily="34" charset="0"/>
              </a:rPr>
              <a:pPr>
                <a:spcAft>
                  <a:spcPts val="600"/>
                </a:spcAft>
              </a:pPr>
              <a:t>7</a:t>
            </a:fld>
            <a:endParaRPr lang="en-US" sz="1400" b="1" cap="all" spc="100" dirty="0">
              <a:solidFill>
                <a:schemeClr val="bg1"/>
              </a:solidFill>
              <a:latin typeface="Arial Black" panose="020B0A04020102020204" pitchFamily="34" charset="0"/>
            </a:endParaRPr>
          </a:p>
        </p:txBody>
      </p:sp>
      <p:graphicFrame>
        <p:nvGraphicFramePr>
          <p:cNvPr id="11" name="Diagram 10">
            <a:extLst>
              <a:ext uri="{FF2B5EF4-FFF2-40B4-BE49-F238E27FC236}">
                <a16:creationId xmlns:a16="http://schemas.microsoft.com/office/drawing/2014/main" id="{E9709C81-DDB1-79B2-D703-43F0FFDE4674}"/>
              </a:ext>
            </a:extLst>
          </p:cNvPr>
          <p:cNvGraphicFramePr/>
          <p:nvPr>
            <p:extLst>
              <p:ext uri="{D42A27DB-BD31-4B8C-83A1-F6EECF244321}">
                <p14:modId xmlns:p14="http://schemas.microsoft.com/office/powerpoint/2010/main" val="622211576"/>
              </p:ext>
            </p:extLst>
          </p:nvPr>
        </p:nvGraphicFramePr>
        <p:xfrm>
          <a:off x="959086" y="767068"/>
          <a:ext cx="7344668" cy="527617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2" name="Group 1">
            <a:extLst>
              <a:ext uri="{FF2B5EF4-FFF2-40B4-BE49-F238E27FC236}">
                <a16:creationId xmlns:a16="http://schemas.microsoft.com/office/drawing/2014/main" id="{A05ED7C4-6BB5-BD1D-173E-4B042900BC29}"/>
              </a:ext>
            </a:extLst>
          </p:cNvPr>
          <p:cNvGrpSpPr/>
          <p:nvPr/>
        </p:nvGrpSpPr>
        <p:grpSpPr>
          <a:xfrm>
            <a:off x="199385" y="66011"/>
            <a:ext cx="11499320" cy="6020891"/>
            <a:chOff x="199385" y="140788"/>
            <a:chExt cx="11499320" cy="6607558"/>
          </a:xfrm>
          <a:solidFill>
            <a:schemeClr val="accent2">
              <a:lumMod val="20000"/>
              <a:lumOff val="80000"/>
            </a:schemeClr>
          </a:solidFill>
        </p:grpSpPr>
        <p:cxnSp>
          <p:nvCxnSpPr>
            <p:cNvPr id="8" name="Straight Connector 7">
              <a:extLst>
                <a:ext uri="{FF2B5EF4-FFF2-40B4-BE49-F238E27FC236}">
                  <a16:creationId xmlns:a16="http://schemas.microsoft.com/office/drawing/2014/main" id="{066BA63E-B26B-A39F-91A1-5A7A4927AF23}"/>
                </a:ext>
              </a:extLst>
            </p:cNvPr>
            <p:cNvCxnSpPr>
              <a:cxnSpLocks/>
            </p:cNvCxnSpPr>
            <p:nvPr/>
          </p:nvCxnSpPr>
          <p:spPr>
            <a:xfrm>
              <a:off x="725905" y="835600"/>
              <a:ext cx="10972800" cy="0"/>
            </a:xfrm>
            <a:prstGeom prst="line">
              <a:avLst/>
            </a:prstGeom>
            <a:grpFill/>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9" name="Footer Placeholder 9">
              <a:extLst>
                <a:ext uri="{FF2B5EF4-FFF2-40B4-BE49-F238E27FC236}">
                  <a16:creationId xmlns:a16="http://schemas.microsoft.com/office/drawing/2014/main" id="{A01D6662-A714-83E4-99C2-72D3A24FC21E}"/>
                </a:ext>
              </a:extLst>
            </p:cNvPr>
            <p:cNvSpPr txBox="1">
              <a:spLocks/>
            </p:cNvSpPr>
            <p:nvPr/>
          </p:nvSpPr>
          <p:spPr>
            <a:xfrm rot="16200000">
              <a:off x="-1019672" y="1359845"/>
              <a:ext cx="2803239" cy="365125"/>
            </a:xfrm>
            <a:prstGeom prst="rect">
              <a:avLst/>
            </a:prstGeom>
            <a:solidFill>
              <a:schemeClr val="accent3">
                <a:lumMod val="75000"/>
              </a:schemeClr>
            </a:solidFill>
            <a:ln w="12700" cap="flat" cmpd="sng" algn="ctr">
              <a:solidFill>
                <a:schemeClr val="accent1">
                  <a:lumMod val="75000"/>
                </a:schemeClr>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85000" lnSpcReduction="1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cap="small" dirty="0">
                  <a:latin typeface="Arial Black" panose="020B0A04020102020204" pitchFamily="34" charset="0"/>
                </a:rPr>
                <a:t>Sacrifices of Praise</a:t>
              </a:r>
            </a:p>
          </p:txBody>
        </p:sp>
        <p:cxnSp>
          <p:nvCxnSpPr>
            <p:cNvPr id="10" name="Straight Connector 9">
              <a:extLst>
                <a:ext uri="{FF2B5EF4-FFF2-40B4-BE49-F238E27FC236}">
                  <a16:creationId xmlns:a16="http://schemas.microsoft.com/office/drawing/2014/main" id="{CD1456C6-F754-3380-F637-B7F80D4E78E3}"/>
                </a:ext>
              </a:extLst>
            </p:cNvPr>
            <p:cNvCxnSpPr>
              <a:cxnSpLocks/>
            </p:cNvCxnSpPr>
            <p:nvPr/>
          </p:nvCxnSpPr>
          <p:spPr>
            <a:xfrm flipV="1">
              <a:off x="368302" y="3183681"/>
              <a:ext cx="0" cy="3564152"/>
            </a:xfrm>
            <a:prstGeom prst="line">
              <a:avLst/>
            </a:prstGeom>
            <a:grpFill/>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D021B7D5-6871-AAA0-9FED-274AE869F47E}"/>
                </a:ext>
              </a:extLst>
            </p:cNvPr>
            <p:cNvCxnSpPr>
              <a:cxnSpLocks/>
            </p:cNvCxnSpPr>
            <p:nvPr/>
          </p:nvCxnSpPr>
          <p:spPr>
            <a:xfrm>
              <a:off x="725905" y="6748346"/>
              <a:ext cx="10972800" cy="0"/>
            </a:xfrm>
            <a:prstGeom prst="line">
              <a:avLst/>
            </a:prstGeom>
            <a:grpFill/>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grpSp>
      <p:pic>
        <p:nvPicPr>
          <p:cNvPr id="7" name="Picture 6" descr="A close-up of a hand reaching for a cross&#10;&#10;AI-generated content may be incorrect.">
            <a:extLst>
              <a:ext uri="{FF2B5EF4-FFF2-40B4-BE49-F238E27FC236}">
                <a16:creationId xmlns:a16="http://schemas.microsoft.com/office/drawing/2014/main" id="{F3347166-6A45-0A3E-A3D4-A3EAA89D397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698330" y="1343184"/>
            <a:ext cx="3000375" cy="4219575"/>
          </a:xfrm>
          <a:prstGeom prst="rect">
            <a:avLst/>
          </a:prstGeom>
        </p:spPr>
      </p:pic>
    </p:spTree>
    <p:extLst>
      <p:ext uri="{BB962C8B-B14F-4D97-AF65-F5344CB8AC3E}">
        <p14:creationId xmlns:p14="http://schemas.microsoft.com/office/powerpoint/2010/main" val="202732739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F287FE-1EFA-4C15-BFDD-1EE3F2D37BF1}"/>
              </a:ext>
            </a:extLst>
          </p:cNvPr>
          <p:cNvSpPr>
            <a:spLocks noGrp="1"/>
          </p:cNvSpPr>
          <p:nvPr>
            <p:ph type="title"/>
          </p:nvPr>
        </p:nvSpPr>
        <p:spPr>
          <a:xfrm>
            <a:off x="668010" y="-12882"/>
            <a:ext cx="11523990" cy="1120819"/>
          </a:xfrm>
          <a:solidFill>
            <a:schemeClr val="bg1"/>
          </a:solidFill>
          <a:ln>
            <a:noFill/>
          </a:ln>
        </p:spPr>
        <p:txBody>
          <a:bodyPr/>
          <a:lstStyle/>
          <a:p>
            <a:pPr marL="0" marR="0">
              <a:lnSpc>
                <a:spcPct val="107000"/>
              </a:lnSpc>
              <a:spcBef>
                <a:spcPts val="0"/>
              </a:spcBef>
              <a:spcAft>
                <a:spcPts val="0"/>
              </a:spcAft>
            </a:pPr>
            <a:r>
              <a:rPr lang="en-US" sz="4800" b="1" cap="small"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LESSON CONTEXT</a:t>
            </a:r>
          </a:p>
        </p:txBody>
      </p:sp>
      <p:sp>
        <p:nvSpPr>
          <p:cNvPr id="6" name="Slide Number Placeholder 5">
            <a:extLst>
              <a:ext uri="{FF2B5EF4-FFF2-40B4-BE49-F238E27FC236}">
                <a16:creationId xmlns:a16="http://schemas.microsoft.com/office/drawing/2014/main" id="{8DE31DF2-0419-4016-924C-21929AC1EBFC}"/>
              </a:ext>
            </a:extLst>
          </p:cNvPr>
          <p:cNvSpPr>
            <a:spLocks noGrp="1"/>
          </p:cNvSpPr>
          <p:nvPr>
            <p:ph type="sldNum" sz="quarter" idx="12"/>
          </p:nvPr>
        </p:nvSpPr>
        <p:spPr>
          <a:xfrm>
            <a:off x="11124427" y="549901"/>
            <a:ext cx="683339" cy="365125"/>
          </a:xfrm>
          <a:ln>
            <a:noFill/>
          </a:ln>
        </p:spPr>
        <p:txBody>
          <a:bodyPr/>
          <a:lstStyle/>
          <a:p>
            <a:fld id="{D8DA9DAA-006C-4F4B-980E-E3DF019B24E2}" type="slidenum">
              <a:rPr lang="en-US" sz="2000" smtClean="0">
                <a:solidFill>
                  <a:schemeClr val="tx1"/>
                </a:solidFill>
                <a:latin typeface="Arial Black" panose="020B0A04020102020204" pitchFamily="34" charset="0"/>
              </a:rPr>
              <a:pPr/>
              <a:t>8</a:t>
            </a:fld>
            <a:endParaRPr lang="en-US" sz="2000" dirty="0">
              <a:solidFill>
                <a:schemeClr val="tx1"/>
              </a:solidFill>
              <a:latin typeface="Arial Black" panose="020B0A04020102020204" pitchFamily="34" charset="0"/>
            </a:endParaRPr>
          </a:p>
        </p:txBody>
      </p:sp>
      <p:pic>
        <p:nvPicPr>
          <p:cNvPr id="8" name="Picture 7" descr="A person standing on a cross&#10;&#10;AI-generated content may be incorrect.">
            <a:extLst>
              <a:ext uri="{FF2B5EF4-FFF2-40B4-BE49-F238E27FC236}">
                <a16:creationId xmlns:a16="http://schemas.microsoft.com/office/drawing/2014/main" id="{D82412C7-39ED-E2A0-9089-3EA4BDA9966E}"/>
              </a:ext>
            </a:extLst>
          </p:cNvPr>
          <p:cNvPicPr>
            <a:picLocks noChangeAspect="1"/>
          </p:cNvPicPr>
          <p:nvPr/>
        </p:nvPicPr>
        <p:blipFill>
          <a:blip r:embed="rId3">
            <a:extLst>
              <a:ext uri="{28A0092B-C50C-407E-A947-70E740481C1C}">
                <a14:useLocalDpi xmlns:a14="http://schemas.microsoft.com/office/drawing/2010/main" val="0"/>
              </a:ext>
            </a:extLst>
          </a:blip>
          <a:srcRect r="27608"/>
          <a:stretch>
            <a:fillRect/>
          </a:stretch>
        </p:blipFill>
        <p:spPr>
          <a:xfrm flipH="1">
            <a:off x="7616372" y="1120359"/>
            <a:ext cx="4575628" cy="4718304"/>
          </a:xfrm>
          <a:prstGeom prst="rect">
            <a:avLst/>
          </a:prstGeom>
        </p:spPr>
      </p:pic>
      <p:sp>
        <p:nvSpPr>
          <p:cNvPr id="22" name="TextBox 21">
            <a:extLst>
              <a:ext uri="{FF2B5EF4-FFF2-40B4-BE49-F238E27FC236}">
                <a16:creationId xmlns:a16="http://schemas.microsoft.com/office/drawing/2014/main" id="{3B941D59-0812-4FA5-ACD2-C6292795C75E}"/>
              </a:ext>
            </a:extLst>
          </p:cNvPr>
          <p:cNvSpPr txBox="1"/>
          <p:nvPr/>
        </p:nvSpPr>
        <p:spPr>
          <a:xfrm>
            <a:off x="668011" y="1120359"/>
            <a:ext cx="6948362" cy="532903"/>
          </a:xfrm>
          <a:prstGeom prst="rect">
            <a:avLst/>
          </a:prstGeom>
          <a:solidFill>
            <a:schemeClr val="bg1"/>
          </a:solidFill>
          <a:ln>
            <a:solidFill>
              <a:schemeClr val="accent1">
                <a:lumMod val="75000"/>
              </a:schemeClr>
            </a:solidFill>
          </a:ln>
        </p:spPr>
        <p:txBody>
          <a:bodyPr wrap="square">
            <a:spAutoFit/>
          </a:bodyPr>
          <a:lstStyle/>
          <a:p>
            <a:pPr marL="0" marR="0">
              <a:lnSpc>
                <a:spcPct val="107000"/>
              </a:lnSpc>
              <a:spcBef>
                <a:spcPts val="0"/>
              </a:spcBef>
              <a:spcAft>
                <a:spcPts val="0"/>
              </a:spcAft>
            </a:pPr>
            <a:r>
              <a:rPr lang="en-US" sz="28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STRANGE TEACHINGS”</a:t>
            </a:r>
          </a:p>
        </p:txBody>
      </p:sp>
      <p:sp>
        <p:nvSpPr>
          <p:cNvPr id="5" name="TextBox 4">
            <a:extLst>
              <a:ext uri="{FF2B5EF4-FFF2-40B4-BE49-F238E27FC236}">
                <a16:creationId xmlns:a16="http://schemas.microsoft.com/office/drawing/2014/main" id="{38DE476D-C50D-3BF0-F71F-176CC71DA0B9}"/>
              </a:ext>
            </a:extLst>
          </p:cNvPr>
          <p:cNvSpPr txBox="1"/>
          <p:nvPr/>
        </p:nvSpPr>
        <p:spPr>
          <a:xfrm>
            <a:off x="668011" y="1664112"/>
            <a:ext cx="6935948" cy="4228273"/>
          </a:xfrm>
          <a:prstGeom prst="rect">
            <a:avLst/>
          </a:prstGeom>
          <a:solidFill>
            <a:schemeClr val="bg1"/>
          </a:solidFill>
          <a:ln>
            <a:solidFill>
              <a:schemeClr val="accent1">
                <a:lumMod val="75000"/>
              </a:schemeClr>
            </a:solidFill>
          </a:ln>
        </p:spPr>
        <p:txBody>
          <a:bodyPr wrap="square">
            <a:spAutoFit/>
          </a:bodyPr>
          <a:lstStyle/>
          <a:p>
            <a:pPr marL="0" marR="0">
              <a:lnSpc>
                <a:spcPct val="107000"/>
              </a:lnSpc>
              <a:spcBef>
                <a:spcPts val="0"/>
              </a:spcBef>
              <a:spcAft>
                <a:spcPts val="0"/>
              </a:spcAft>
            </a:pPr>
            <a:r>
              <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Calibri" panose="020F0502020204030204" pitchFamily="34" charset="0"/>
              </a:rPr>
              <a:t>The ancient world abounded in different religions,.  each with its own “strange” set of rituals.  and requirements for its followers (v. 9). The.  audience of Hebrews might have been in danger.  of being drawn back into Judaism and its ceremonies,  but other “strange” religious teachings.  threatened to “carry away” early Christians too. For.  example, Paul warned the believers of Colossae.  not to be taken captive by any “hollow and deceptive.  philosophy, which depends on human tradition.  and the elemental spiritual forces of this world.  rather than on Christ” (Col. 2:8). Specifically, Paul.  told them not to let anyone “judge you by what you.  eat or drink, or with regard to a religious festival, a.  New Moon celebration or a Sabbath day” (v. 16). .  Even today, no matter how religious they may.  sound, no additional rituals or human regulations.  can replace the worship of Jesus Christ. </a:t>
            </a:r>
          </a:p>
        </p:txBody>
      </p:sp>
      <p:grpSp>
        <p:nvGrpSpPr>
          <p:cNvPr id="9" name="Group 8">
            <a:extLst>
              <a:ext uri="{FF2B5EF4-FFF2-40B4-BE49-F238E27FC236}">
                <a16:creationId xmlns:a16="http://schemas.microsoft.com/office/drawing/2014/main" id="{53E6E51C-2E71-5ECD-27D5-279BF59A51C5}"/>
              </a:ext>
            </a:extLst>
          </p:cNvPr>
          <p:cNvGrpSpPr/>
          <p:nvPr/>
        </p:nvGrpSpPr>
        <p:grpSpPr>
          <a:xfrm>
            <a:off x="148308" y="217741"/>
            <a:ext cx="12043691" cy="5798816"/>
            <a:chOff x="201056" y="993671"/>
            <a:chExt cx="11497649" cy="5754675"/>
          </a:xfrm>
          <a:solidFill>
            <a:schemeClr val="accent3">
              <a:lumMod val="75000"/>
            </a:schemeClr>
          </a:solidFill>
        </p:grpSpPr>
        <p:sp>
          <p:nvSpPr>
            <p:cNvPr id="10" name="Footer Placeholder 9">
              <a:extLst>
                <a:ext uri="{FF2B5EF4-FFF2-40B4-BE49-F238E27FC236}">
                  <a16:creationId xmlns:a16="http://schemas.microsoft.com/office/drawing/2014/main" id="{854AD94B-3E60-C3DD-54DE-1778C018045A}"/>
                </a:ext>
              </a:extLst>
            </p:cNvPr>
            <p:cNvSpPr txBox="1">
              <a:spLocks/>
            </p:cNvSpPr>
            <p:nvPr/>
          </p:nvSpPr>
          <p:spPr>
            <a:xfrm rot="16200000">
              <a:off x="-856152" y="2050879"/>
              <a:ext cx="2479541" cy="365125"/>
            </a:xfrm>
            <a:prstGeom prst="rect">
              <a:avLst/>
            </a:prstGeom>
            <a:grpFill/>
            <a:ln w="12700" cap="flat" cmpd="sng" algn="ctr">
              <a:solidFill>
                <a:schemeClr val="accent3">
                  <a:lumMod val="75000"/>
                </a:schemeClr>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77500" lnSpcReduction="2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cap="small" dirty="0">
                  <a:latin typeface="Arial Black" panose="020B0A04020102020204" pitchFamily="34" charset="0"/>
                </a:rPr>
                <a:t>Sacrifices of Praise</a:t>
              </a:r>
            </a:p>
          </p:txBody>
        </p:sp>
        <p:cxnSp>
          <p:nvCxnSpPr>
            <p:cNvPr id="11" name="Straight Connector 10">
              <a:extLst>
                <a:ext uri="{FF2B5EF4-FFF2-40B4-BE49-F238E27FC236}">
                  <a16:creationId xmlns:a16="http://schemas.microsoft.com/office/drawing/2014/main" id="{8A0B0CD3-BBBE-2BDF-6524-90C372ED1C8F}"/>
                </a:ext>
              </a:extLst>
            </p:cNvPr>
            <p:cNvCxnSpPr>
              <a:cxnSpLocks/>
            </p:cNvCxnSpPr>
            <p:nvPr/>
          </p:nvCxnSpPr>
          <p:spPr>
            <a:xfrm rot="16200000">
              <a:off x="-1159028" y="5205186"/>
              <a:ext cx="3085294" cy="0"/>
            </a:xfrm>
            <a:prstGeom prst="line">
              <a:avLst/>
            </a:prstGeom>
            <a:grpFill/>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A0DE49E0-6FA3-2457-C781-F9D22E969251}"/>
                </a:ext>
              </a:extLst>
            </p:cNvPr>
            <p:cNvCxnSpPr>
              <a:cxnSpLocks/>
            </p:cNvCxnSpPr>
            <p:nvPr/>
          </p:nvCxnSpPr>
          <p:spPr>
            <a:xfrm>
              <a:off x="725905" y="6748346"/>
              <a:ext cx="10972800" cy="0"/>
            </a:xfrm>
            <a:prstGeom prst="line">
              <a:avLst/>
            </a:prstGeom>
            <a:grpFill/>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F2766270-5B93-E49D-CD60-CC37FBFD2FDD}"/>
                </a:ext>
              </a:extLst>
            </p:cNvPr>
            <p:cNvCxnSpPr>
              <a:cxnSpLocks/>
            </p:cNvCxnSpPr>
            <p:nvPr/>
          </p:nvCxnSpPr>
          <p:spPr>
            <a:xfrm>
              <a:off x="725905" y="1931384"/>
              <a:ext cx="10972800" cy="0"/>
            </a:xfrm>
            <a:prstGeom prst="line">
              <a:avLst/>
            </a:prstGeom>
            <a:grpFill/>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35544858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D04CB1-872C-181A-F4F9-E022F877A85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5BD3638-19E5-712B-98F9-308E34E82984}"/>
              </a:ext>
            </a:extLst>
          </p:cNvPr>
          <p:cNvSpPr>
            <a:spLocks noGrp="1"/>
          </p:cNvSpPr>
          <p:nvPr>
            <p:ph type="title"/>
          </p:nvPr>
        </p:nvSpPr>
        <p:spPr>
          <a:xfrm>
            <a:off x="668010" y="-12882"/>
            <a:ext cx="11523990" cy="1120819"/>
          </a:xfrm>
          <a:solidFill>
            <a:schemeClr val="bg1"/>
          </a:solidFill>
          <a:ln>
            <a:noFill/>
          </a:ln>
        </p:spPr>
        <p:txBody>
          <a:bodyPr/>
          <a:lstStyle/>
          <a:p>
            <a:pPr marL="0" marR="0">
              <a:lnSpc>
                <a:spcPct val="107000"/>
              </a:lnSpc>
              <a:spcBef>
                <a:spcPts val="0"/>
              </a:spcBef>
              <a:spcAft>
                <a:spcPts val="0"/>
              </a:spcAft>
            </a:pPr>
            <a:r>
              <a:rPr lang="en-US" sz="4800" b="1" cap="small"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LESSON CONTEXT</a:t>
            </a:r>
          </a:p>
        </p:txBody>
      </p:sp>
      <p:sp>
        <p:nvSpPr>
          <p:cNvPr id="6" name="Slide Number Placeholder 5">
            <a:extLst>
              <a:ext uri="{FF2B5EF4-FFF2-40B4-BE49-F238E27FC236}">
                <a16:creationId xmlns:a16="http://schemas.microsoft.com/office/drawing/2014/main" id="{B761F8F2-A32E-7B72-531C-483AAD6EFB69}"/>
              </a:ext>
            </a:extLst>
          </p:cNvPr>
          <p:cNvSpPr>
            <a:spLocks noGrp="1"/>
          </p:cNvSpPr>
          <p:nvPr>
            <p:ph type="sldNum" sz="quarter" idx="12"/>
          </p:nvPr>
        </p:nvSpPr>
        <p:spPr>
          <a:xfrm>
            <a:off x="11124427" y="549901"/>
            <a:ext cx="683339" cy="365125"/>
          </a:xfrm>
          <a:ln>
            <a:noFill/>
          </a:ln>
        </p:spPr>
        <p:txBody>
          <a:bodyPr/>
          <a:lstStyle/>
          <a:p>
            <a:fld id="{D8DA9DAA-006C-4F4B-980E-E3DF019B24E2}" type="slidenum">
              <a:rPr lang="en-US" sz="2000" smtClean="0">
                <a:solidFill>
                  <a:schemeClr val="tx1"/>
                </a:solidFill>
                <a:latin typeface="Arial Black" panose="020B0A04020102020204" pitchFamily="34" charset="0"/>
              </a:rPr>
              <a:pPr/>
              <a:t>9</a:t>
            </a:fld>
            <a:endParaRPr lang="en-US" sz="2000" dirty="0">
              <a:solidFill>
                <a:schemeClr val="tx1"/>
              </a:solidFill>
              <a:latin typeface="Arial Black" panose="020B0A04020102020204" pitchFamily="34" charset="0"/>
            </a:endParaRPr>
          </a:p>
        </p:txBody>
      </p:sp>
      <p:sp>
        <p:nvSpPr>
          <p:cNvPr id="22" name="TextBox 21">
            <a:extLst>
              <a:ext uri="{FF2B5EF4-FFF2-40B4-BE49-F238E27FC236}">
                <a16:creationId xmlns:a16="http://schemas.microsoft.com/office/drawing/2014/main" id="{5585C5BF-7D32-D8FE-C7ED-3BD6C461E138}"/>
              </a:ext>
            </a:extLst>
          </p:cNvPr>
          <p:cNvSpPr txBox="1"/>
          <p:nvPr/>
        </p:nvSpPr>
        <p:spPr>
          <a:xfrm>
            <a:off x="5256055" y="1200569"/>
            <a:ext cx="6948362" cy="532903"/>
          </a:xfrm>
          <a:prstGeom prst="rect">
            <a:avLst/>
          </a:prstGeom>
          <a:solidFill>
            <a:schemeClr val="bg1"/>
          </a:solidFill>
          <a:ln>
            <a:solidFill>
              <a:schemeClr val="accent1">
                <a:lumMod val="75000"/>
              </a:schemeClr>
            </a:solidFill>
          </a:ln>
        </p:spPr>
        <p:txBody>
          <a:bodyPr wrap="square">
            <a:spAutoFit/>
          </a:bodyPr>
          <a:lstStyle/>
          <a:p>
            <a:pPr marL="0" marR="0">
              <a:lnSpc>
                <a:spcPct val="107000"/>
              </a:lnSpc>
              <a:spcBef>
                <a:spcPts val="0"/>
              </a:spcBef>
              <a:spcAft>
                <a:spcPts val="0"/>
              </a:spcAft>
            </a:pPr>
            <a:r>
              <a:rPr lang="en-US" sz="28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What Is the “Altar”?</a:t>
            </a:r>
          </a:p>
        </p:txBody>
      </p:sp>
      <p:grpSp>
        <p:nvGrpSpPr>
          <p:cNvPr id="13" name="Group 12">
            <a:extLst>
              <a:ext uri="{FF2B5EF4-FFF2-40B4-BE49-F238E27FC236}">
                <a16:creationId xmlns:a16="http://schemas.microsoft.com/office/drawing/2014/main" id="{B76D8331-6FEC-7188-9353-686ACCE3E94E}"/>
              </a:ext>
            </a:extLst>
          </p:cNvPr>
          <p:cNvGrpSpPr/>
          <p:nvPr/>
        </p:nvGrpSpPr>
        <p:grpSpPr>
          <a:xfrm>
            <a:off x="148308" y="217741"/>
            <a:ext cx="12043691" cy="5798816"/>
            <a:chOff x="201056" y="993671"/>
            <a:chExt cx="11497649" cy="5754675"/>
          </a:xfrm>
          <a:solidFill>
            <a:schemeClr val="accent3">
              <a:lumMod val="75000"/>
            </a:schemeClr>
          </a:solidFill>
        </p:grpSpPr>
        <p:sp>
          <p:nvSpPr>
            <p:cNvPr id="16" name="Footer Placeholder 9">
              <a:extLst>
                <a:ext uri="{FF2B5EF4-FFF2-40B4-BE49-F238E27FC236}">
                  <a16:creationId xmlns:a16="http://schemas.microsoft.com/office/drawing/2014/main" id="{7191D296-C7FB-45F2-D51B-4AA3ED8BC55E}"/>
                </a:ext>
              </a:extLst>
            </p:cNvPr>
            <p:cNvSpPr txBox="1">
              <a:spLocks/>
            </p:cNvSpPr>
            <p:nvPr/>
          </p:nvSpPr>
          <p:spPr>
            <a:xfrm rot="16200000">
              <a:off x="-856152" y="2050879"/>
              <a:ext cx="2479541" cy="365125"/>
            </a:xfrm>
            <a:prstGeom prst="rect">
              <a:avLst/>
            </a:prstGeom>
            <a:grpFill/>
            <a:ln w="12700" cap="flat" cmpd="sng" algn="ctr">
              <a:solidFill>
                <a:schemeClr val="accent3">
                  <a:lumMod val="75000"/>
                </a:schemeClr>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77500" lnSpcReduction="2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cap="small" dirty="0">
                  <a:latin typeface="Arial Black" panose="020B0A04020102020204" pitchFamily="34" charset="0"/>
                </a:rPr>
                <a:t>Sacrifices of Praise</a:t>
              </a:r>
            </a:p>
          </p:txBody>
        </p:sp>
        <p:cxnSp>
          <p:nvCxnSpPr>
            <p:cNvPr id="17" name="Straight Connector 16">
              <a:extLst>
                <a:ext uri="{FF2B5EF4-FFF2-40B4-BE49-F238E27FC236}">
                  <a16:creationId xmlns:a16="http://schemas.microsoft.com/office/drawing/2014/main" id="{B0608EC9-872F-8B0E-EFE8-DA1826DD5019}"/>
                </a:ext>
              </a:extLst>
            </p:cNvPr>
            <p:cNvCxnSpPr>
              <a:cxnSpLocks/>
            </p:cNvCxnSpPr>
            <p:nvPr/>
          </p:nvCxnSpPr>
          <p:spPr>
            <a:xfrm rot="16200000">
              <a:off x="-1159028" y="5205186"/>
              <a:ext cx="3085294" cy="0"/>
            </a:xfrm>
            <a:prstGeom prst="line">
              <a:avLst/>
            </a:prstGeom>
            <a:grpFill/>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A1318875-A5C6-EBBA-BC66-574B5989AFE1}"/>
                </a:ext>
              </a:extLst>
            </p:cNvPr>
            <p:cNvCxnSpPr>
              <a:cxnSpLocks/>
            </p:cNvCxnSpPr>
            <p:nvPr/>
          </p:nvCxnSpPr>
          <p:spPr>
            <a:xfrm>
              <a:off x="725905" y="6748346"/>
              <a:ext cx="10972800" cy="0"/>
            </a:xfrm>
            <a:prstGeom prst="line">
              <a:avLst/>
            </a:prstGeom>
            <a:grpFill/>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106F360-5986-1974-6BF4-C30A2444365C}"/>
                </a:ext>
              </a:extLst>
            </p:cNvPr>
            <p:cNvCxnSpPr>
              <a:cxnSpLocks/>
            </p:cNvCxnSpPr>
            <p:nvPr/>
          </p:nvCxnSpPr>
          <p:spPr>
            <a:xfrm>
              <a:off x="725905" y="1931384"/>
              <a:ext cx="10972800" cy="0"/>
            </a:xfrm>
            <a:prstGeom prst="line">
              <a:avLst/>
            </a:prstGeom>
            <a:grpFill/>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grpSp>
      <p:pic>
        <p:nvPicPr>
          <p:cNvPr id="8" name="Picture 7" descr="A person standing on a cross&#10;&#10;AI-generated content may be incorrect.">
            <a:extLst>
              <a:ext uri="{FF2B5EF4-FFF2-40B4-BE49-F238E27FC236}">
                <a16:creationId xmlns:a16="http://schemas.microsoft.com/office/drawing/2014/main" id="{3D9420B8-00C2-15A9-1E79-E92108BD0A37}"/>
              </a:ext>
            </a:extLst>
          </p:cNvPr>
          <p:cNvPicPr>
            <a:picLocks noChangeAspect="1"/>
          </p:cNvPicPr>
          <p:nvPr/>
        </p:nvPicPr>
        <p:blipFill>
          <a:blip r:embed="rId3">
            <a:extLst>
              <a:ext uri="{28A0092B-C50C-407E-A947-70E740481C1C}">
                <a14:useLocalDpi xmlns:a14="http://schemas.microsoft.com/office/drawing/2010/main" val="0"/>
              </a:ext>
            </a:extLst>
          </a:blip>
          <a:srcRect r="27608"/>
          <a:stretch>
            <a:fillRect/>
          </a:stretch>
        </p:blipFill>
        <p:spPr>
          <a:xfrm flipH="1">
            <a:off x="680427" y="1264737"/>
            <a:ext cx="4575628" cy="4718304"/>
          </a:xfrm>
          <a:prstGeom prst="rect">
            <a:avLst/>
          </a:prstGeom>
        </p:spPr>
      </p:pic>
      <p:sp>
        <p:nvSpPr>
          <p:cNvPr id="5" name="TextBox 4">
            <a:extLst>
              <a:ext uri="{FF2B5EF4-FFF2-40B4-BE49-F238E27FC236}">
                <a16:creationId xmlns:a16="http://schemas.microsoft.com/office/drawing/2014/main" id="{847E07A3-2248-6BFC-63A7-1AD0560E94F4}"/>
              </a:ext>
            </a:extLst>
          </p:cNvPr>
          <p:cNvSpPr txBox="1"/>
          <p:nvPr/>
        </p:nvSpPr>
        <p:spPr>
          <a:xfrm>
            <a:off x="5256055" y="1744322"/>
            <a:ext cx="6935948" cy="4228273"/>
          </a:xfrm>
          <a:prstGeom prst="rect">
            <a:avLst/>
          </a:prstGeom>
          <a:solidFill>
            <a:schemeClr val="bg1"/>
          </a:solidFill>
          <a:ln>
            <a:solidFill>
              <a:schemeClr val="accent1">
                <a:lumMod val="75000"/>
              </a:schemeClr>
            </a:solidFill>
          </a:ln>
        </p:spPr>
        <p:txBody>
          <a:bodyPr wrap="square">
            <a:spAutoFit/>
          </a:bodyPr>
          <a:lstStyle/>
          <a:p>
            <a:pPr marL="0" marR="0">
              <a:lnSpc>
                <a:spcPct val="107000"/>
              </a:lnSpc>
              <a:spcBef>
                <a:spcPts val="0"/>
              </a:spcBef>
              <a:spcAft>
                <a:spcPts val="0"/>
              </a:spcAft>
            </a:pPr>
            <a:r>
              <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Calibri" panose="020F0502020204030204" pitchFamily="34" charset="0"/>
              </a:rPr>
              <a:t>Verse 10 of this text makes an unexplained.  reference to an altar containing bread which is.  available to the followers of Christ but unavailable.  to the priests in the tabernacle. In Exodus.  25:23–30, God instructs the Israelites to create.  a special piece of furniture for the tabernacle—a.  table. On this table will sit twelve loaves of bread.  (representing the twelve tribes of Israel in God’s.  sight). When the bread is changed each week, the.  priests are allowed to eat it. But here in Hebrews,.  it is the priests of the tabernacle who are not able.  to eat the food of God’s presence. This reversal.  shows the special honor and blessings that are.  given to followers of Christ, greater than the honor.  which was given to priests serving in the physical.  tabernacle. </a:t>
            </a:r>
          </a:p>
          <a:p>
            <a:pPr marL="0" marR="0">
              <a:lnSpc>
                <a:spcPct val="107000"/>
              </a:lnSpc>
              <a:spcBef>
                <a:spcPts val="0"/>
              </a:spcBef>
              <a:spcAft>
                <a:spcPts val="0"/>
              </a:spcAft>
            </a:pPr>
            <a:endPar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Calibri" panose="020F0502020204030204" pitchFamily="34" charset="0"/>
            </a:endParaRPr>
          </a:p>
          <a:p>
            <a:pPr marL="0" marR="0">
              <a:lnSpc>
                <a:spcPct val="107000"/>
              </a:lnSpc>
              <a:spcBef>
                <a:spcPts val="0"/>
              </a:spcBef>
              <a:spcAft>
                <a:spcPts val="0"/>
              </a:spcAft>
            </a:pPr>
            <a:endPar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63530329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EDEBE7"/>
      </a:lt2>
      <a:accent1>
        <a:srgbClr val="5FA534"/>
      </a:accent1>
      <a:accent2>
        <a:srgbClr val="DCAB34"/>
      </a:accent2>
      <a:accent3>
        <a:srgbClr val="D26D23"/>
      </a:accent3>
      <a:accent4>
        <a:srgbClr val="972323"/>
      </a:accent4>
      <a:accent5>
        <a:srgbClr val="236797"/>
      </a:accent5>
      <a:accent6>
        <a:srgbClr val="2FB6C6"/>
      </a:accent6>
      <a:hlink>
        <a:srgbClr val="8FC639"/>
      </a:hlink>
      <a:folHlink>
        <a:srgbClr val="E7C272"/>
      </a:folHlink>
    </a:clrScheme>
    <a:fontScheme name="Gallery">
      <a:majorFont>
        <a:latin typeface="Palatino Linotype" panose="020405020505050303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panose="020405020505050303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AC464412-510E-4F2B-8947-A0DDBD02899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Gallery</Template>
  <TotalTime>746</TotalTime>
  <Words>8650</Words>
  <Application>Microsoft Office PowerPoint</Application>
  <PresentationFormat>Widescreen</PresentationFormat>
  <Paragraphs>659</Paragraphs>
  <Slides>22</Slides>
  <Notes>20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22</vt:i4>
      </vt:variant>
    </vt:vector>
  </HeadingPairs>
  <TitlesOfParts>
    <vt:vector size="32" baseType="lpstr">
      <vt:lpstr>Aptos Black</vt:lpstr>
      <vt:lpstr>Arial</vt:lpstr>
      <vt:lpstr>Arial Black</vt:lpstr>
      <vt:lpstr>Calibri</vt:lpstr>
      <vt:lpstr>Gotham Book</vt:lpstr>
      <vt:lpstr>Gotham Medium</vt:lpstr>
      <vt:lpstr>Palatino Linotype</vt:lpstr>
      <vt:lpstr>Wingdings</vt:lpstr>
      <vt:lpstr>Wingdings 3</vt:lpstr>
      <vt:lpstr>Gallery</vt:lpstr>
      <vt:lpstr>Sacrifices of Praise</vt:lpstr>
      <vt:lpstr>Prayer</vt:lpstr>
      <vt:lpstr>Agenda</vt:lpstr>
      <vt:lpstr>Give It Up</vt:lpstr>
      <vt:lpstr>Key Points </vt:lpstr>
      <vt:lpstr>Key Points </vt:lpstr>
      <vt:lpstr>Key Points </vt:lpstr>
      <vt:lpstr>LESSON CONTEXT</vt:lpstr>
      <vt:lpstr>LESSON CONTEXT</vt:lpstr>
      <vt:lpstr>PowerPoint Presentation</vt:lpstr>
      <vt:lpstr>PowerPoint Presentation</vt:lpstr>
      <vt:lpstr>LESSON CONTEXT</vt:lpstr>
      <vt:lpstr>Jesus’ Sacrifice for Us - Hebrews 13:9–14  NIV</vt:lpstr>
      <vt:lpstr>Our Sacrifices for Jesus - Hebrews 13:15–21 NIV</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Old and New</dc:title>
  <dc:creator>Stanford Bowman</dc:creator>
  <cp:lastModifiedBy>Bowman, Stanford W</cp:lastModifiedBy>
  <cp:revision>11</cp:revision>
  <dcterms:created xsi:type="dcterms:W3CDTF">2023-09-25T14:35:59Z</dcterms:created>
  <dcterms:modified xsi:type="dcterms:W3CDTF">2025-08-18T02:09:00Z</dcterms:modified>
</cp:coreProperties>
</file>